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</p:sldIdLst>
  <p:sldSz cy="43891200" cx="32918400"/>
  <p:notesSz cx="8218475" cy="107711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EF96809-8459-4149-AF4B-8E8F93C9FE7B}">
  <a:tblStyle styleId="{2EF96809-8459-4149-AF4B-8E8F93C9FE7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1" type="body"/>
          </p:nvPr>
        </p:nvSpPr>
        <p:spPr>
          <a:xfrm>
            <a:off x="1096963" y="5113338"/>
            <a:ext cx="6024562" cy="4848225"/>
          </a:xfrm>
          <a:prstGeom prst="rect">
            <a:avLst/>
          </a:prstGeom>
          <a:noFill/>
          <a:ln>
            <a:noFill/>
          </a:ln>
        </p:spPr>
        <p:txBody>
          <a:bodyPr anchorCtr="0" anchor="t" bIns="58725" lIns="119050" spcFirstLastPara="1" rIns="119050" wrap="square" tIns="58725"/>
          <a:lstStyle>
            <a:lvl1pPr indent="-228600" lvl="0" marL="457200" marR="0" rtl="0" algn="l">
              <a:lnSpc>
                <a:spcPct val="87000"/>
              </a:lnSpc>
              <a:spcBef>
                <a:spcPts val="116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87000"/>
              </a:lnSpc>
              <a:spcBef>
                <a:spcPts val="116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87000"/>
              </a:lnSpc>
              <a:spcBef>
                <a:spcPts val="116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87000"/>
              </a:lnSpc>
              <a:spcBef>
                <a:spcPts val="116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87000"/>
              </a:lnSpc>
              <a:spcBef>
                <a:spcPts val="116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/>
          <p:nvPr>
            <p:ph idx="2" type="sldImg"/>
          </p:nvPr>
        </p:nvSpPr>
        <p:spPr>
          <a:xfrm>
            <a:off x="2613025" y="828675"/>
            <a:ext cx="3005138" cy="40068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:notes"/>
          <p:cNvSpPr/>
          <p:nvPr>
            <p:ph idx="2" type="sldImg"/>
          </p:nvPr>
        </p:nvSpPr>
        <p:spPr>
          <a:xfrm>
            <a:off x="2613025" y="828675"/>
            <a:ext cx="3005138" cy="40068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8" name="Google Shape;148;p1:notes"/>
          <p:cNvSpPr txBox="1"/>
          <p:nvPr>
            <p:ph idx="1" type="body"/>
          </p:nvPr>
        </p:nvSpPr>
        <p:spPr>
          <a:xfrm>
            <a:off x="1096963" y="5113338"/>
            <a:ext cx="6024562" cy="4848225"/>
          </a:xfrm>
          <a:prstGeom prst="rect">
            <a:avLst/>
          </a:prstGeom>
          <a:noFill/>
          <a:ln>
            <a:noFill/>
          </a:ln>
        </p:spPr>
        <p:txBody>
          <a:bodyPr anchorCtr="0" anchor="t" bIns="58725" lIns="119050" spcFirstLastPara="1" rIns="119050" wrap="square" tIns="58725">
            <a:noAutofit/>
          </a:bodyPr>
          <a:lstStyle/>
          <a:p>
            <a:pPr indent="0" lvl="0" marL="0" rtl="0" algn="l">
              <a:lnSpc>
                <a:spcPct val="8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gif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gif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1200175" y="6710200"/>
            <a:ext cx="30483900" cy="301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type="title"/>
          </p:nvPr>
        </p:nvSpPr>
        <p:spPr>
          <a:xfrm>
            <a:off x="1645941" y="1747519"/>
            <a:ext cx="10829927" cy="7437125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56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" type="body"/>
          </p:nvPr>
        </p:nvSpPr>
        <p:spPr>
          <a:xfrm>
            <a:off x="12870180" y="1747537"/>
            <a:ext cx="18402300" cy="37459926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4455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6pPr>
            <a:lvl7pPr indent="-84455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7pPr>
            <a:lvl8pPr indent="-84455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8pPr>
            <a:lvl9pPr indent="-84455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9pPr>
          </a:lstStyle>
          <a:p/>
        </p:txBody>
      </p:sp>
      <p:sp>
        <p:nvSpPr>
          <p:cNvPr id="61" name="Google Shape;61;p12"/>
          <p:cNvSpPr txBox="1"/>
          <p:nvPr>
            <p:ph idx="2" type="body"/>
          </p:nvPr>
        </p:nvSpPr>
        <p:spPr>
          <a:xfrm>
            <a:off x="1645941" y="9184668"/>
            <a:ext cx="10829927" cy="30022802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/>
            </a:lvl1pPr>
            <a:lvl2pPr indent="-228600" lvl="1" marL="9144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2pPr>
            <a:lvl3pPr indent="-228600" lvl="2" marL="1371600" algn="l">
              <a:spcBef>
                <a:spcPts val="735"/>
              </a:spcBef>
              <a:spcAft>
                <a:spcPts val="0"/>
              </a:spcAft>
              <a:buClr>
                <a:schemeClr val="dk1"/>
              </a:buClr>
              <a:buSzPts val="4900"/>
              <a:buFont typeface="Arial"/>
              <a:buNone/>
              <a:defRPr sz="4900"/>
            </a:lvl3pPr>
            <a:lvl4pPr indent="-228600" lvl="3" marL="1828800" algn="l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6452237" y="30723853"/>
            <a:ext cx="19751040" cy="3627127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36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3"/>
          <p:cNvSpPr/>
          <p:nvPr>
            <p:ph idx="2" type="pic"/>
          </p:nvPr>
        </p:nvSpPr>
        <p:spPr>
          <a:xfrm>
            <a:off x="6452237" y="3921758"/>
            <a:ext cx="19751040" cy="26334721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marR="0" rt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720"/>
              </a:spcBef>
              <a:spcAft>
                <a:spcPts val="0"/>
              </a:spcAft>
              <a:buClr>
                <a:schemeClr val="dk1"/>
              </a:buClr>
              <a:buSzPts val="13600"/>
              <a:buFont typeface="Arial"/>
              <a:buNone/>
              <a:defRPr b="0" i="0" sz="1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1755"/>
              </a:spcBef>
              <a:spcAft>
                <a:spcPts val="0"/>
              </a:spcAft>
              <a:buClr>
                <a:schemeClr val="dk1"/>
              </a:buClr>
              <a:buSzPts val="11700"/>
              <a:buFont typeface="Arial"/>
              <a:buNone/>
              <a:defRPr b="0" i="0" sz="1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85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6452237" y="34350978"/>
            <a:ext cx="19751040" cy="5151121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/>
            </a:lvl1pPr>
            <a:lvl2pPr indent="-228600" lvl="1" marL="9144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2pPr>
            <a:lvl3pPr indent="-228600" lvl="2" marL="1371600" algn="l">
              <a:spcBef>
                <a:spcPts val="735"/>
              </a:spcBef>
              <a:spcAft>
                <a:spcPts val="0"/>
              </a:spcAft>
              <a:buClr>
                <a:schemeClr val="dk1"/>
              </a:buClr>
              <a:buSzPts val="4900"/>
              <a:buFont typeface="Arial"/>
              <a:buNone/>
              <a:defRPr sz="4900"/>
            </a:lvl3pPr>
            <a:lvl4pPr indent="-228600" lvl="3" marL="1828800" algn="l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 rot="5400000">
            <a:off x="648350" y="7328556"/>
            <a:ext cx="31587439" cy="3048381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3429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 rot="5400000">
            <a:off x="9475170" y="15413695"/>
            <a:ext cx="36708089" cy="770953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 rot="5400000">
            <a:off x="-6223949" y="7972763"/>
            <a:ext cx="36708089" cy="22591397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3429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ctrTitle"/>
          </p:nvPr>
        </p:nvSpPr>
        <p:spPr>
          <a:xfrm>
            <a:off x="1234440" y="12435850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2" type="sldNum"/>
          </p:nvPr>
        </p:nvSpPr>
        <p:spPr>
          <a:xfrm>
            <a:off x="23911559" y="38648650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Slide">
  <p:cSld name="2_Title Slide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ected_powerpoint_bg_2.jpg" id="83" name="Google Shape;8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8"/>
          <p:cNvSpPr/>
          <p:nvPr/>
        </p:nvSpPr>
        <p:spPr>
          <a:xfrm>
            <a:off x="5" y="40457122"/>
            <a:ext cx="31718250" cy="2984602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8"/>
          <p:cNvSpPr txBox="1"/>
          <p:nvPr>
            <p:ph type="ctrTitle"/>
          </p:nvPr>
        </p:nvSpPr>
        <p:spPr>
          <a:xfrm>
            <a:off x="1234440" y="12435850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2" type="sldNum"/>
          </p:nvPr>
        </p:nvSpPr>
        <p:spPr>
          <a:xfrm>
            <a:off x="23911559" y="38648650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>
  <p:cSld name="1_Title Slide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ected_powerpoint_bg_1.jpg" id="89" name="Google Shape;89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9"/>
          <p:cNvSpPr/>
          <p:nvPr/>
        </p:nvSpPr>
        <p:spPr>
          <a:xfrm>
            <a:off x="5" y="40477441"/>
            <a:ext cx="31695391" cy="2926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/>
          <p:nvPr/>
        </p:nvSpPr>
        <p:spPr>
          <a:xfrm>
            <a:off x="5" y="40457122"/>
            <a:ext cx="31718250" cy="2984602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9"/>
          <p:cNvSpPr txBox="1"/>
          <p:nvPr>
            <p:ph type="ctrTitle"/>
          </p:nvPr>
        </p:nvSpPr>
        <p:spPr>
          <a:xfrm>
            <a:off x="1234440" y="12435850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23911559" y="38648650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Slide">
  <p:cSld name="3_Title Slide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ected_powerpoint_bg_1_grey.jpg" id="96" name="Google Shape;96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20"/>
          <p:cNvSpPr/>
          <p:nvPr/>
        </p:nvSpPr>
        <p:spPr>
          <a:xfrm>
            <a:off x="0" y="40477441"/>
            <a:ext cx="31615379" cy="2926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0"/>
          <p:cNvSpPr/>
          <p:nvPr/>
        </p:nvSpPr>
        <p:spPr>
          <a:xfrm>
            <a:off x="5" y="40457122"/>
            <a:ext cx="31718250" cy="2984602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0"/>
          <p:cNvSpPr txBox="1"/>
          <p:nvPr>
            <p:ph type="ctrTitle"/>
          </p:nvPr>
        </p:nvSpPr>
        <p:spPr>
          <a:xfrm>
            <a:off x="1234440" y="12435850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23911559" y="38648650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1200155" y="6710199"/>
            <a:ext cx="30483810" cy="31653966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ctrTitle"/>
          </p:nvPr>
        </p:nvSpPr>
        <p:spPr>
          <a:xfrm>
            <a:off x="1234440" y="12435856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2600327" y="28204169"/>
            <a:ext cx="27980641" cy="871727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500" cap="none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2600327" y="18602966"/>
            <a:ext cx="27980641" cy="9601195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/>
            </a:lvl1pPr>
            <a:lvl2pPr indent="-2286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  <a:defRPr sz="8800"/>
            </a:lvl2pPr>
            <a:lvl3pPr indent="-228600" lvl="2" marL="1371600" algn="l">
              <a:spcBef>
                <a:spcPts val="117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sz="7800"/>
            </a:lvl3pPr>
            <a:lvl4pPr indent="-228600" lvl="3" marL="1828800" algn="l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9pPr>
          </a:lstStyle>
          <a:p/>
        </p:txBody>
      </p:sp>
      <p:sp>
        <p:nvSpPr>
          <p:cNvPr id="109" name="Google Shape;109;p22"/>
          <p:cNvSpPr txBox="1"/>
          <p:nvPr>
            <p:ph idx="12" type="sldNum"/>
          </p:nvPr>
        </p:nvSpPr>
        <p:spPr>
          <a:xfrm>
            <a:off x="23900130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3"/>
          <p:cNvSpPr txBox="1"/>
          <p:nvPr>
            <p:ph idx="1" type="body"/>
          </p:nvPr>
        </p:nvSpPr>
        <p:spPr>
          <a:xfrm>
            <a:off x="1200163" y="7589521"/>
            <a:ext cx="14967587" cy="30032965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/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7874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6pPr>
            <a:lvl7pPr indent="-7874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7pPr>
            <a:lvl8pPr indent="-7874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8pPr>
            <a:lvl9pPr indent="-7874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9pPr>
          </a:lstStyle>
          <a:p/>
        </p:txBody>
      </p:sp>
      <p:sp>
        <p:nvSpPr>
          <p:cNvPr id="113" name="Google Shape;113;p23"/>
          <p:cNvSpPr txBox="1"/>
          <p:nvPr>
            <p:ph idx="2" type="body"/>
          </p:nvPr>
        </p:nvSpPr>
        <p:spPr>
          <a:xfrm>
            <a:off x="16716384" y="7589521"/>
            <a:ext cx="14967583" cy="30032965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874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6pPr>
            <a:lvl7pPr indent="-7874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7pPr>
            <a:lvl8pPr indent="-7874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8pPr>
            <a:lvl9pPr indent="-7874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9pPr>
          </a:lstStyle>
          <a:p/>
        </p:txBody>
      </p:sp>
      <p:sp>
        <p:nvSpPr>
          <p:cNvPr id="114" name="Google Shape;114;p23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Logo_GIF_format_13Jun2012.gif" id="115" name="Google Shape;11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3590" y="41142475"/>
            <a:ext cx="9236804" cy="195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/>
          <p:nvPr>
            <p:ph type="title"/>
          </p:nvPr>
        </p:nvSpPr>
        <p:spPr>
          <a:xfrm>
            <a:off x="1645920" y="1757688"/>
            <a:ext cx="29626559" cy="73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4"/>
          <p:cNvSpPr txBox="1"/>
          <p:nvPr>
            <p:ph idx="1" type="body"/>
          </p:nvPr>
        </p:nvSpPr>
        <p:spPr>
          <a:xfrm>
            <a:off x="1645927" y="9824725"/>
            <a:ext cx="14544677" cy="4094482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1700"/>
              <a:buFont typeface="Arial"/>
              <a:buNone/>
              <a:defRPr b="1" sz="11700"/>
            </a:lvl1pPr>
            <a:lvl2pPr indent="-228600" lvl="1" marL="91440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 sz="9700"/>
            </a:lvl2pPr>
            <a:lvl3pPr indent="-2286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  <a:defRPr b="1" sz="8800"/>
            </a:lvl3pPr>
            <a:lvl4pPr indent="-228600" lvl="3" marL="1828800" algn="l">
              <a:spcBef>
                <a:spcPts val="39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9pPr>
          </a:lstStyle>
          <a:p/>
        </p:txBody>
      </p:sp>
      <p:sp>
        <p:nvSpPr>
          <p:cNvPr id="119" name="Google Shape;119;p24"/>
          <p:cNvSpPr txBox="1"/>
          <p:nvPr>
            <p:ph idx="2" type="body"/>
          </p:nvPr>
        </p:nvSpPr>
        <p:spPr>
          <a:xfrm>
            <a:off x="1645927" y="13919202"/>
            <a:ext cx="14544677" cy="25288244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/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723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6pPr>
            <a:lvl7pPr indent="-723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7pPr>
            <a:lvl8pPr indent="-723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8pPr>
            <a:lvl9pPr indent="-723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9pPr>
          </a:lstStyle>
          <a:p/>
        </p:txBody>
      </p:sp>
      <p:sp>
        <p:nvSpPr>
          <p:cNvPr id="120" name="Google Shape;120;p24"/>
          <p:cNvSpPr txBox="1"/>
          <p:nvPr>
            <p:ph idx="3" type="body"/>
          </p:nvPr>
        </p:nvSpPr>
        <p:spPr>
          <a:xfrm>
            <a:off x="16722095" y="9824725"/>
            <a:ext cx="14550390" cy="4094482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1700"/>
              <a:buFont typeface="Arial"/>
              <a:buNone/>
              <a:defRPr b="1" sz="11700"/>
            </a:lvl1pPr>
            <a:lvl2pPr indent="-228600" lvl="1" marL="91440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 sz="9700"/>
            </a:lvl2pPr>
            <a:lvl3pPr indent="-2286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  <a:defRPr b="1" sz="8800"/>
            </a:lvl3pPr>
            <a:lvl4pPr indent="-228600" lvl="3" marL="1828800" algn="l">
              <a:spcBef>
                <a:spcPts val="39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9pPr>
          </a:lstStyle>
          <a:p/>
        </p:txBody>
      </p:sp>
      <p:sp>
        <p:nvSpPr>
          <p:cNvPr id="121" name="Google Shape;121;p24"/>
          <p:cNvSpPr txBox="1"/>
          <p:nvPr>
            <p:ph idx="4" type="body"/>
          </p:nvPr>
        </p:nvSpPr>
        <p:spPr>
          <a:xfrm>
            <a:off x="16722095" y="13919202"/>
            <a:ext cx="14550390" cy="25288244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/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723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6pPr>
            <a:lvl7pPr indent="-723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7pPr>
            <a:lvl8pPr indent="-723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8pPr>
            <a:lvl9pPr indent="-723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9pPr>
          </a:lstStyle>
          <a:p/>
        </p:txBody>
      </p:sp>
      <p:sp>
        <p:nvSpPr>
          <p:cNvPr id="122" name="Google Shape;122;p24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5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6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7"/>
          <p:cNvSpPr txBox="1"/>
          <p:nvPr>
            <p:ph type="title"/>
          </p:nvPr>
        </p:nvSpPr>
        <p:spPr>
          <a:xfrm>
            <a:off x="1645933" y="1747519"/>
            <a:ext cx="10829927" cy="7437125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56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7"/>
          <p:cNvSpPr txBox="1"/>
          <p:nvPr>
            <p:ph idx="1" type="body"/>
          </p:nvPr>
        </p:nvSpPr>
        <p:spPr>
          <a:xfrm>
            <a:off x="12870180" y="1747531"/>
            <a:ext cx="18402300" cy="37459926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/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84455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6pPr>
            <a:lvl7pPr indent="-84455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7pPr>
            <a:lvl8pPr indent="-84455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8pPr>
            <a:lvl9pPr indent="-84455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»"/>
              <a:defRPr sz="9700"/>
            </a:lvl9pPr>
          </a:lstStyle>
          <a:p/>
        </p:txBody>
      </p:sp>
      <p:sp>
        <p:nvSpPr>
          <p:cNvPr id="131" name="Google Shape;131;p27"/>
          <p:cNvSpPr txBox="1"/>
          <p:nvPr>
            <p:ph idx="2" type="body"/>
          </p:nvPr>
        </p:nvSpPr>
        <p:spPr>
          <a:xfrm>
            <a:off x="1645933" y="9184659"/>
            <a:ext cx="10829927" cy="30022802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/>
            </a:lvl1pPr>
            <a:lvl2pPr indent="-228600" lvl="1" marL="9144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2pPr>
            <a:lvl3pPr indent="-228600" lvl="2" marL="1371600" algn="l">
              <a:spcBef>
                <a:spcPts val="735"/>
              </a:spcBef>
              <a:spcAft>
                <a:spcPts val="0"/>
              </a:spcAft>
              <a:buClr>
                <a:schemeClr val="dk1"/>
              </a:buClr>
              <a:buSzPts val="4900"/>
              <a:buFont typeface="Arial"/>
              <a:buNone/>
              <a:defRPr sz="4900"/>
            </a:lvl3pPr>
            <a:lvl4pPr indent="-228600" lvl="3" marL="1828800" algn="l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9pPr>
          </a:lstStyle>
          <a:p/>
        </p:txBody>
      </p:sp>
      <p:sp>
        <p:nvSpPr>
          <p:cNvPr id="132" name="Google Shape;132;p27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 txBox="1"/>
          <p:nvPr>
            <p:ph type="title"/>
          </p:nvPr>
        </p:nvSpPr>
        <p:spPr>
          <a:xfrm>
            <a:off x="6452237" y="30723841"/>
            <a:ext cx="19751040" cy="3627127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36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8"/>
          <p:cNvSpPr/>
          <p:nvPr>
            <p:ph idx="2" type="pic"/>
          </p:nvPr>
        </p:nvSpPr>
        <p:spPr>
          <a:xfrm>
            <a:off x="6452237" y="3921758"/>
            <a:ext cx="19751040" cy="26334721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marR="0" rt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5600"/>
              <a:buFont typeface="Arial"/>
              <a:buNone/>
              <a:defRPr b="0" i="0" sz="15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2720"/>
              </a:spcBef>
              <a:spcAft>
                <a:spcPts val="0"/>
              </a:spcAft>
              <a:buClr>
                <a:schemeClr val="dk1"/>
              </a:buClr>
              <a:buSzPts val="13600"/>
              <a:buFont typeface="Arial"/>
              <a:buNone/>
              <a:defRPr b="0" i="0" sz="1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1755"/>
              </a:spcBef>
              <a:spcAft>
                <a:spcPts val="0"/>
              </a:spcAft>
              <a:buClr>
                <a:schemeClr val="dk1"/>
              </a:buClr>
              <a:buSzPts val="11700"/>
              <a:buFont typeface="Arial"/>
              <a:buNone/>
              <a:defRPr b="0" i="0" sz="1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85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p28"/>
          <p:cNvSpPr txBox="1"/>
          <p:nvPr>
            <p:ph idx="1" type="body"/>
          </p:nvPr>
        </p:nvSpPr>
        <p:spPr>
          <a:xfrm>
            <a:off x="6452237" y="34350969"/>
            <a:ext cx="19751040" cy="5151121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/>
            </a:lvl1pPr>
            <a:lvl2pPr indent="-228600" lvl="1" marL="914400" algn="l">
              <a:spcBef>
                <a:spcPts val="116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2pPr>
            <a:lvl3pPr indent="-228600" lvl="2" marL="1371600" algn="l">
              <a:spcBef>
                <a:spcPts val="735"/>
              </a:spcBef>
              <a:spcAft>
                <a:spcPts val="0"/>
              </a:spcAft>
              <a:buClr>
                <a:schemeClr val="dk1"/>
              </a:buClr>
              <a:buSzPts val="4900"/>
              <a:buFont typeface="Arial"/>
              <a:buNone/>
              <a:defRPr sz="4900"/>
            </a:lvl3pPr>
            <a:lvl4pPr indent="-228600" lvl="3" marL="1828800" algn="l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/>
            </a:lvl9pPr>
          </a:lstStyle>
          <a:p/>
        </p:txBody>
      </p:sp>
      <p:sp>
        <p:nvSpPr>
          <p:cNvPr id="137" name="Google Shape;137;p28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9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9"/>
          <p:cNvSpPr txBox="1"/>
          <p:nvPr>
            <p:ph idx="1" type="body"/>
          </p:nvPr>
        </p:nvSpPr>
        <p:spPr>
          <a:xfrm rot="5400000">
            <a:off x="648341" y="7328550"/>
            <a:ext cx="31587439" cy="3048381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3429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1" name="Google Shape;141;p29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0"/>
          <p:cNvSpPr txBox="1"/>
          <p:nvPr>
            <p:ph type="title"/>
          </p:nvPr>
        </p:nvSpPr>
        <p:spPr>
          <a:xfrm rot="5400000">
            <a:off x="9475161" y="15413683"/>
            <a:ext cx="36708089" cy="7709533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0"/>
          <p:cNvSpPr txBox="1"/>
          <p:nvPr>
            <p:ph idx="1" type="body"/>
          </p:nvPr>
        </p:nvSpPr>
        <p:spPr>
          <a:xfrm rot="5400000">
            <a:off x="-6223949" y="7972751"/>
            <a:ext cx="36708089" cy="22591397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3429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45" name="Google Shape;145;p30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Slide">
  <p:cSld name="2_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ected_powerpoint_bg_2.jpg" id="16" name="Google Shape;16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4"/>
          <p:cNvSpPr/>
          <p:nvPr/>
        </p:nvSpPr>
        <p:spPr>
          <a:xfrm>
            <a:off x="14" y="40457122"/>
            <a:ext cx="31718250" cy="2984602"/>
          </a:xfrm>
          <a:prstGeom prst="rect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4"/>
          <p:cNvSpPr txBox="1"/>
          <p:nvPr>
            <p:ph type="ctrTitle"/>
          </p:nvPr>
        </p:nvSpPr>
        <p:spPr>
          <a:xfrm>
            <a:off x="1234440" y="12435856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0" name="Google Shape;20;p4"/>
          <p:cNvSpPr txBox="1"/>
          <p:nvPr/>
        </p:nvSpPr>
        <p:spPr>
          <a:xfrm>
            <a:off x="11758428" y="41363166"/>
            <a:ext cx="9121140" cy="1049272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 Confidential</a:t>
            </a: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NDA Restrictions</a:t>
            </a:r>
            <a:endParaRPr sz="3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i_logo_powerpoint_1_line.png" id="21" name="Google Shape;2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63138" y="40960525"/>
            <a:ext cx="6200773" cy="18170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ed_powerpoint_bg_2.jpg" id="22" name="Google Shape;2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>
  <p:cSld name="1_Title Slid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ected_powerpoint_bg_1.jpg" id="24" name="Google Shape;2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/>
          <p:nvPr/>
        </p:nvSpPr>
        <p:spPr>
          <a:xfrm>
            <a:off x="14" y="40477441"/>
            <a:ext cx="31695391" cy="292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"/>
          <p:cNvSpPr/>
          <p:nvPr/>
        </p:nvSpPr>
        <p:spPr>
          <a:xfrm>
            <a:off x="14" y="40457122"/>
            <a:ext cx="31718250" cy="2984602"/>
          </a:xfrm>
          <a:prstGeom prst="rect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5"/>
          <p:cNvSpPr txBox="1"/>
          <p:nvPr>
            <p:ph type="ctrTitle"/>
          </p:nvPr>
        </p:nvSpPr>
        <p:spPr>
          <a:xfrm>
            <a:off x="1234440" y="12435856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9" name="Google Shape;29;p5"/>
          <p:cNvSpPr txBox="1"/>
          <p:nvPr/>
        </p:nvSpPr>
        <p:spPr>
          <a:xfrm>
            <a:off x="11758428" y="41363166"/>
            <a:ext cx="9121140" cy="1049272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 Confidential</a:t>
            </a: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NDA Restrictions</a:t>
            </a:r>
            <a:endParaRPr sz="3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i_logo_powerpoint_1_line.png" id="30" name="Google Shape;3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63138" y="40960525"/>
            <a:ext cx="6200773" cy="18170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ed_powerpoint_bg_1.jpg" id="31" name="Google Shape;31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Slide">
  <p:cSld name="3_Title Slide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ected_powerpoint_bg_1_grey.jpg" id="33" name="Google Shape;33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6"/>
          <p:cNvSpPr/>
          <p:nvPr/>
        </p:nvSpPr>
        <p:spPr>
          <a:xfrm>
            <a:off x="0" y="40477441"/>
            <a:ext cx="31615379" cy="292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6"/>
          <p:cNvSpPr/>
          <p:nvPr/>
        </p:nvSpPr>
        <p:spPr>
          <a:xfrm>
            <a:off x="14" y="40457122"/>
            <a:ext cx="31718250" cy="2984602"/>
          </a:xfrm>
          <a:prstGeom prst="rect">
            <a:avLst/>
          </a:prstGeom>
          <a:noFill/>
          <a:ln cap="flat" cmpd="sng" w="9525">
            <a:solidFill>
              <a:srgbClr val="AAAA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6"/>
          <p:cNvSpPr txBox="1"/>
          <p:nvPr>
            <p:ph type="ctrTitle"/>
          </p:nvPr>
        </p:nvSpPr>
        <p:spPr>
          <a:xfrm>
            <a:off x="1234440" y="12435856"/>
            <a:ext cx="30449521" cy="9408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9500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" type="subTitle"/>
          </p:nvPr>
        </p:nvSpPr>
        <p:spPr>
          <a:xfrm>
            <a:off x="1234440" y="23672802"/>
            <a:ext cx="30449521" cy="9509760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38" name="Google Shape;38;p6"/>
          <p:cNvSpPr txBox="1"/>
          <p:nvPr/>
        </p:nvSpPr>
        <p:spPr>
          <a:xfrm>
            <a:off x="11758428" y="41363166"/>
            <a:ext cx="9121140" cy="1049272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 Confidential</a:t>
            </a: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NDA Restrictions</a:t>
            </a:r>
            <a:endParaRPr sz="3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i_logo_powerpoint_1_line.png" id="39" name="Google Shape;3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963138" y="40960525"/>
            <a:ext cx="6200773" cy="18170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ed_powerpoint_bg_1_grey.jpg" id="40" name="Google Shape;40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32918400" cy="438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2600327" y="28204169"/>
            <a:ext cx="27980641" cy="871727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9500" cap="none"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2600327" y="18602966"/>
            <a:ext cx="27980641" cy="9601195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sz="9700"/>
            </a:lvl1pPr>
            <a:lvl2pPr indent="-2286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  <a:defRPr sz="8800"/>
            </a:lvl2pPr>
            <a:lvl3pPr indent="-228600" lvl="2" marL="1371600" algn="l">
              <a:spcBef>
                <a:spcPts val="117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sz="7800"/>
            </a:lvl3pPr>
            <a:lvl4pPr indent="-228600" lvl="3" marL="1828800" algn="l">
              <a:spcBef>
                <a:spcPts val="34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00"/>
              <a:buFont typeface="Arial"/>
              <a:buNone/>
              <a:defRPr sz="6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" type="body"/>
          </p:nvPr>
        </p:nvSpPr>
        <p:spPr>
          <a:xfrm>
            <a:off x="1200171" y="7589530"/>
            <a:ext cx="14967587" cy="30032965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/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/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/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5pPr>
            <a:lvl6pPr indent="-7874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6pPr>
            <a:lvl7pPr indent="-7874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7pPr>
            <a:lvl8pPr indent="-7874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8pPr>
            <a:lvl9pPr indent="-7874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16716384" y="7589530"/>
            <a:ext cx="14967583" cy="30032965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874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6pPr>
            <a:lvl7pPr indent="-7874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7pPr>
            <a:lvl8pPr indent="-7874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8pPr>
            <a:lvl9pPr indent="-7874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/>
            </a:lvl9pPr>
          </a:lstStyle>
          <a:p/>
        </p:txBody>
      </p:sp>
      <p:pic>
        <p:nvPicPr>
          <p:cNvPr descr="Logo_GIF_format_13Jun2012.gif" id="48" name="Google Shape;48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3590" y="41142475"/>
            <a:ext cx="9236804" cy="195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1645920" y="1757688"/>
            <a:ext cx="29626559" cy="731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1645927" y="9824725"/>
            <a:ext cx="14544677" cy="4094482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1700"/>
              <a:buFont typeface="Arial"/>
              <a:buNone/>
              <a:defRPr b="1" sz="11700"/>
            </a:lvl1pPr>
            <a:lvl2pPr indent="-228600" lvl="1" marL="91440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 sz="9700"/>
            </a:lvl2pPr>
            <a:lvl3pPr indent="-2286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  <a:defRPr b="1" sz="8800"/>
            </a:lvl3pPr>
            <a:lvl4pPr indent="-228600" lvl="3" marL="1828800" algn="l">
              <a:spcBef>
                <a:spcPts val="39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9pPr>
          </a:lstStyle>
          <a:p/>
        </p:txBody>
      </p:sp>
      <p:sp>
        <p:nvSpPr>
          <p:cNvPr id="52" name="Google Shape;52;p9"/>
          <p:cNvSpPr txBox="1"/>
          <p:nvPr>
            <p:ph idx="2" type="body"/>
          </p:nvPr>
        </p:nvSpPr>
        <p:spPr>
          <a:xfrm>
            <a:off x="1645927" y="13919202"/>
            <a:ext cx="14544677" cy="25288244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23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6pPr>
            <a:lvl7pPr indent="-723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7pPr>
            <a:lvl8pPr indent="-723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8pPr>
            <a:lvl9pPr indent="-723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9pPr>
          </a:lstStyle>
          <a:p/>
        </p:txBody>
      </p:sp>
      <p:sp>
        <p:nvSpPr>
          <p:cNvPr id="53" name="Google Shape;53;p9"/>
          <p:cNvSpPr txBox="1"/>
          <p:nvPr>
            <p:ph idx="3" type="body"/>
          </p:nvPr>
        </p:nvSpPr>
        <p:spPr>
          <a:xfrm>
            <a:off x="16722105" y="9824725"/>
            <a:ext cx="14550390" cy="4094482"/>
          </a:xfrm>
          <a:prstGeom prst="rect">
            <a:avLst/>
          </a:prstGeom>
          <a:noFill/>
          <a:ln>
            <a:noFill/>
          </a:ln>
        </p:spPr>
        <p:txBody>
          <a:bodyPr anchorCtr="0" anchor="b" bIns="222375" lIns="444750" spcFirstLastPara="1" rIns="444750" wrap="square" tIns="222375"/>
          <a:lstStyle>
            <a:lvl1pPr indent="-22860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11700"/>
              <a:buFont typeface="Arial"/>
              <a:buNone/>
              <a:defRPr b="1" sz="11700"/>
            </a:lvl1pPr>
            <a:lvl2pPr indent="-228600" lvl="1" marL="914400" algn="l">
              <a:spcBef>
                <a:spcPts val="1940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None/>
              <a:defRPr b="1" sz="9700"/>
            </a:lvl2pPr>
            <a:lvl3pPr indent="-2286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None/>
              <a:defRPr b="1" sz="8800"/>
            </a:lvl3pPr>
            <a:lvl4pPr indent="-228600" lvl="3" marL="1828800" algn="l">
              <a:spcBef>
                <a:spcPts val="39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None/>
              <a:defRPr b="1" sz="7800"/>
            </a:lvl9pPr>
          </a:lstStyle>
          <a:p/>
        </p:txBody>
      </p:sp>
      <p:sp>
        <p:nvSpPr>
          <p:cNvPr id="54" name="Google Shape;54;p9"/>
          <p:cNvSpPr txBox="1"/>
          <p:nvPr>
            <p:ph idx="4" type="body"/>
          </p:nvPr>
        </p:nvSpPr>
        <p:spPr>
          <a:xfrm>
            <a:off x="16722105" y="13919202"/>
            <a:ext cx="14550390" cy="25288244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sz="9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787400" lvl="1" marL="914400" algn="l">
              <a:spcBef>
                <a:spcPts val="176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787400" lvl="2" marL="1371600" algn="l">
              <a:spcBef>
                <a:spcPts val="132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•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787400" lvl="3" marL="1828800" algn="l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–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787400" lvl="4" marL="22860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Arial"/>
              <a:buChar char="»"/>
              <a:defRPr sz="8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23900" lvl="5" marL="2743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6pPr>
            <a:lvl7pPr indent="-723900" lvl="6" marL="32004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7pPr>
            <a:lvl8pPr indent="-723900" lvl="7" marL="36576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8pPr>
            <a:lvl9pPr indent="-723900" lvl="8" marL="41148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sz="7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200164" y="6776742"/>
            <a:ext cx="30483810" cy="31587439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marR="0" rt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239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723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7239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7239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/>
        </p:nvSpPr>
        <p:spPr>
          <a:xfrm>
            <a:off x="-304800" y="-228600"/>
            <a:ext cx="33223200" cy="441198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/>
          <p:nvPr/>
        </p:nvSpPr>
        <p:spPr>
          <a:xfrm>
            <a:off x="5" y="40477441"/>
            <a:ext cx="31695391" cy="2926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6"/>
          <p:cNvSpPr/>
          <p:nvPr/>
        </p:nvSpPr>
        <p:spPr>
          <a:xfrm>
            <a:off x="148595" y="40477441"/>
            <a:ext cx="31466789" cy="292608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222375" lIns="444750" spcFirstLastPara="1" rIns="444750" wrap="square" tIns="2223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7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6"/>
          <p:cNvSpPr txBox="1"/>
          <p:nvPr>
            <p:ph type="title"/>
          </p:nvPr>
        </p:nvSpPr>
        <p:spPr>
          <a:xfrm>
            <a:off x="834390" y="914405"/>
            <a:ext cx="30449521" cy="5212084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444750" spcFirstLastPara="1" rIns="444750" wrap="square" tIns="222375"/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5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1200155" y="6776736"/>
            <a:ext cx="30483810" cy="31587439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/>
          <a:lstStyle>
            <a:lvl1pPr indent="-844550" lvl="0" marL="457200" marR="0" rtl="0" algn="l">
              <a:spcBef>
                <a:spcPts val="3891"/>
              </a:spcBef>
              <a:spcAft>
                <a:spcPts val="0"/>
              </a:spcAft>
              <a:buClr>
                <a:schemeClr val="dk1"/>
              </a:buClr>
              <a:buSzPts val="9700"/>
              <a:buFont typeface="Arial"/>
              <a:buChar char="•"/>
              <a:defRPr b="0" i="0" sz="9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9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7239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723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7239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7239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800"/>
              <a:buFont typeface="Arial"/>
              <a:buChar char="»"/>
              <a:defRPr b="0" i="0" sz="7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23911559" y="38719781"/>
            <a:ext cx="7680960" cy="1320798"/>
          </a:xfrm>
          <a:prstGeom prst="rect">
            <a:avLst/>
          </a:prstGeom>
          <a:noFill/>
          <a:ln>
            <a:noFill/>
          </a:ln>
        </p:spPr>
        <p:txBody>
          <a:bodyPr anchorCtr="0" anchor="t" bIns="222375" lIns="444750" spcFirstLastPara="1" rIns="444750" wrap="square" tIns="22237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3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5" Type="http://schemas.openxmlformats.org/officeDocument/2006/relationships/image" Target="../media/image9.png"/><Relationship Id="rId6" Type="http://schemas.openxmlformats.org/officeDocument/2006/relationships/image" Target="../media/image6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lh6.googleusercontent.com/SBG_0_4HKV--ZsYrzhT16cuB2YCVdZdRnxROnGvgnt0Hf_7T9BpknOpbg2O2RUJ4KlmQbd6kqwt44OuGEDhcweVD_scUH8uKgYzX7zmZS9o1Jb3ZDMebb-rxavp2J6ydWlzXNcTJYnx6wc4r" id="150" name="Google Shape;15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40700" y="73425"/>
            <a:ext cx="32835500" cy="3608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1" name="Google Shape;151;p31"/>
          <p:cNvGrpSpPr/>
          <p:nvPr/>
        </p:nvGrpSpPr>
        <p:grpSpPr>
          <a:xfrm>
            <a:off x="-40700" y="3924803"/>
            <a:ext cx="16387417" cy="6751554"/>
            <a:chOff x="269629" y="4399141"/>
            <a:chExt cx="16069246" cy="9378460"/>
          </a:xfrm>
        </p:grpSpPr>
        <p:sp>
          <p:nvSpPr>
            <p:cNvPr id="152" name="Google Shape;152;p31"/>
            <p:cNvSpPr/>
            <p:nvPr/>
          </p:nvSpPr>
          <p:spPr>
            <a:xfrm>
              <a:off x="281375" y="4399141"/>
              <a:ext cx="16057500" cy="1771200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6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Motivation</a:t>
              </a:r>
              <a:endParaRPr b="1" i="0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1"/>
            <p:cNvSpPr/>
            <p:nvPr/>
          </p:nvSpPr>
          <p:spPr>
            <a:xfrm>
              <a:off x="269629" y="4778501"/>
              <a:ext cx="16057500" cy="899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-457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Char char="●"/>
              </a:pPr>
              <a:r>
                <a:rPr b="1" lang="en-US" sz="3600">
                  <a:solidFill>
                    <a:schemeClr val="dk1"/>
                  </a:solidFill>
                </a:rPr>
                <a:t>Crosstalk caused by 3D coupling accumulates along a path.</a:t>
              </a:r>
              <a:endParaRPr sz="3600">
                <a:solidFill>
                  <a:schemeClr val="dk1"/>
                </a:solidFill>
              </a:endParaRPr>
            </a:p>
            <a:p>
              <a:pPr indent="-431800" lvl="1" marL="9144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Char char="○"/>
              </a:pPr>
              <a:r>
                <a:rPr lang="en-US" sz="3200">
                  <a:solidFill>
                    <a:schemeClr val="dk1"/>
                  </a:solidFill>
                </a:rPr>
                <a:t>Coupling on clock nets causes severe timing degradation.</a:t>
              </a:r>
              <a:endParaRPr sz="3200">
                <a:solidFill>
                  <a:schemeClr val="dk1"/>
                </a:solidFill>
              </a:endParaRPr>
            </a:p>
            <a:p>
              <a:pPr indent="-431800" lvl="1" marL="9144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200"/>
                <a:buChar char="○"/>
              </a:pPr>
              <a:r>
                <a:rPr lang="en-US" sz="3200">
                  <a:solidFill>
                    <a:schemeClr val="dk1"/>
                  </a:solidFill>
                </a:rPr>
                <a:t>Preroute timing estimation does not consider coupling.</a:t>
              </a:r>
              <a:endParaRPr sz="3200">
                <a:solidFill>
                  <a:schemeClr val="dk1"/>
                </a:solidFill>
              </a:endParaRPr>
            </a:p>
            <a:p>
              <a:pPr indent="-457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Char char="●"/>
              </a:pPr>
              <a:r>
                <a:rPr b="1" lang="en-US" sz="3600">
                  <a:solidFill>
                    <a:schemeClr val="dk1"/>
                  </a:solidFill>
                </a:rPr>
                <a:t>Current EDA tools fix crosstalk by resizing or adding buffers which increases power, active area utilization, and run time.</a:t>
              </a:r>
              <a:endParaRPr sz="3600">
                <a:solidFill>
                  <a:schemeClr val="dk1"/>
                </a:solidFill>
              </a:endParaRPr>
            </a:p>
            <a:p>
              <a:pPr indent="-457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600"/>
                <a:buChar char="●"/>
              </a:pPr>
              <a:r>
                <a:rPr b="1" lang="en-US" sz="3600">
                  <a:solidFill>
                    <a:schemeClr val="dk1"/>
                  </a:solidFill>
                </a:rPr>
                <a:t>A method is proposed to eliminate crosstalk delay caused by coupling considering congestion, 3D effects, and wiring dimensions on different layers. This algorithm is effective after detailed clock or signal routing.</a:t>
              </a:r>
              <a:endParaRPr sz="9700">
                <a:solidFill>
                  <a:schemeClr val="lt1"/>
                </a:solidFill>
              </a:endParaRPr>
            </a:p>
          </p:txBody>
        </p:sp>
      </p:grpSp>
      <p:sp>
        <p:nvSpPr>
          <p:cNvPr id="154" name="Google Shape;154;p31"/>
          <p:cNvSpPr txBox="1"/>
          <p:nvPr>
            <p:ph type="title"/>
          </p:nvPr>
        </p:nvSpPr>
        <p:spPr>
          <a:xfrm>
            <a:off x="2171699" y="-165819"/>
            <a:ext cx="27988500" cy="291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2375" lIns="0" spcFirstLastPara="1" rIns="444750" wrap="square" tIns="222375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solidFill>
                  <a:schemeClr val="lt1"/>
                </a:solidFill>
              </a:rPr>
              <a:t>An Advanced Method of Routing Optimization with 3D Coupling Aware To Improve Timing</a:t>
            </a:r>
            <a:endParaRPr sz="7200">
              <a:solidFill>
                <a:schemeClr val="lt1"/>
              </a:solidFill>
            </a:endParaRPr>
          </a:p>
        </p:txBody>
      </p:sp>
      <p:sp>
        <p:nvSpPr>
          <p:cNvPr id="155" name="Google Shape;155;p31"/>
          <p:cNvSpPr/>
          <p:nvPr/>
        </p:nvSpPr>
        <p:spPr>
          <a:xfrm>
            <a:off x="1995673" y="2455227"/>
            <a:ext cx="29382000" cy="14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3600" u="none" cap="none" strike="noStrike">
                <a:solidFill>
                  <a:schemeClr val="lt1"/>
                </a:solidFill>
              </a:rPr>
              <a:t>Jialian Tang, Baoguang Yan, Fengfeng Wu, Mike Trick</a:t>
            </a:r>
            <a:endParaRPr sz="36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3600" u="none" cap="none" strike="noStrike">
                <a:solidFill>
                  <a:schemeClr val="lt1"/>
                </a:solidFill>
              </a:rPr>
              <a:t> Avera Semiconductor LLC &amp; GLOBALFOUNDRIES</a:t>
            </a:r>
            <a:endParaRPr i="0" sz="3600" u="none" cap="none" strike="noStrike">
              <a:solidFill>
                <a:schemeClr val="lt1"/>
              </a:solidFill>
            </a:endParaRPr>
          </a:p>
        </p:txBody>
      </p:sp>
      <p:sp>
        <p:nvSpPr>
          <p:cNvPr id="156" name="Google Shape;156;p31"/>
          <p:cNvSpPr/>
          <p:nvPr/>
        </p:nvSpPr>
        <p:spPr>
          <a:xfrm>
            <a:off x="16459200" y="38670075"/>
            <a:ext cx="16245900" cy="41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b="1" lang="en-US" sz="3600">
                <a:solidFill>
                  <a:schemeClr val="dk1"/>
                </a:solidFill>
              </a:rPr>
              <a:t>The method</a:t>
            </a:r>
            <a:r>
              <a:rPr lang="en-US" sz="3600">
                <a:solidFill>
                  <a:schemeClr val="dk1"/>
                </a:solidFill>
              </a:rPr>
              <a:t> may be used after detailed clock or signal routing, considering both timing and physical information to calculate a scenario for shielding victims and rerouting aggressors.</a:t>
            </a:r>
            <a:endParaRPr sz="3600">
              <a:solidFill>
                <a:schemeClr val="dk1"/>
              </a:solidFill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The proposal costs only very limited runtime increase.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-US" sz="3600">
                <a:solidFill>
                  <a:schemeClr val="dk1"/>
                </a:solidFill>
              </a:rPr>
              <a:t>Different coupling scenarios, including 3D coupling, are considered.</a:t>
            </a:r>
            <a:endParaRPr sz="3600">
              <a:solidFill>
                <a:schemeClr val="dk1"/>
              </a:solidFill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-US" sz="3600">
                <a:solidFill>
                  <a:schemeClr val="dk1"/>
                </a:solidFill>
              </a:rPr>
              <a:t>The reroute method minimizes impact to timing, congestion, power and utilization.It reduces timing-closure iterations.</a:t>
            </a:r>
            <a:endParaRPr>
              <a:solidFill>
                <a:schemeClr val="dk1"/>
              </a:solidFill>
            </a:endParaRPr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Char char="●"/>
            </a:pPr>
            <a:r>
              <a:rPr lang="en-US" sz="3600">
                <a:solidFill>
                  <a:schemeClr val="dk1"/>
                </a:solidFill>
              </a:rPr>
              <a:t>These techniques may be integrated with current EDA tools.</a:t>
            </a:r>
            <a:endParaRPr sz="9700">
              <a:solidFill>
                <a:schemeClr val="lt1"/>
              </a:solidFill>
            </a:endParaRPr>
          </a:p>
        </p:txBody>
      </p:sp>
      <p:sp>
        <p:nvSpPr>
          <p:cNvPr id="157" name="Google Shape;157;p31"/>
          <p:cNvSpPr txBox="1"/>
          <p:nvPr/>
        </p:nvSpPr>
        <p:spPr>
          <a:xfrm>
            <a:off x="5631300" y="21120150"/>
            <a:ext cx="10675500" cy="21828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</a:rPr>
              <a:t>S1：</a:t>
            </a: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</a:t>
            </a:r>
            <a:r>
              <a:rPr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victim and the aggressor are on the same layer while the local congestion is </a:t>
            </a:r>
            <a:r>
              <a:rPr b="1" lang="en-US" sz="32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low</a:t>
            </a: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 </a:t>
            </a:r>
            <a:r>
              <a:rPr b="1" i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intra-layer shielding will be created to the victim,  and then the aggressor will be rerouted to a different location</a:t>
            </a:r>
            <a:r>
              <a:rPr b="1" lang="en-US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1"/>
          <p:cNvSpPr/>
          <p:nvPr/>
        </p:nvSpPr>
        <p:spPr>
          <a:xfrm>
            <a:off x="-7775" y="19523950"/>
            <a:ext cx="32781300" cy="14466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Scenarios </a:t>
            </a:r>
            <a:endParaRPr b="1" sz="6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1"/>
          <p:cNvSpPr/>
          <p:nvPr/>
        </p:nvSpPr>
        <p:spPr>
          <a:xfrm>
            <a:off x="76206" y="21162555"/>
            <a:ext cx="975000" cy="769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Arial"/>
                <a:ea typeface="Arial"/>
                <a:cs typeface="Arial"/>
                <a:sym typeface="Arial"/>
              </a:rPr>
              <a:t>S1</a:t>
            </a:r>
            <a:endParaRPr b="1" sz="4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31"/>
          <p:cNvSpPr txBox="1"/>
          <p:nvPr/>
        </p:nvSpPr>
        <p:spPr>
          <a:xfrm>
            <a:off x="63725" y="32101388"/>
            <a:ext cx="5241600" cy="28224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1st part is to determine whether the paths are crosstalk dominated (total crosstalk delay is greater than k ratio of the absolute value of slack). It could return 0,1</a:t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s://lh5.googleusercontent.com/0Tnaszjpb-VluNG0Z0kNLxpzPCK5KEA64fx9VmM_wSB96J7w4mYJxKp49C0Tl3mTsEbVKj3S_j6c30kytzfejJlr3aKEFtvweNtMmlIS_PFVF_f0t0n2x4du1-0rZBHOX-7nkbaIF4JPGIg9" id="161" name="Google Shape;161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263" y="2416262"/>
            <a:ext cx="4610321" cy="94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1"/>
          <p:cNvPicPr preferRelativeResize="0"/>
          <p:nvPr/>
        </p:nvPicPr>
        <p:blipFill rotWithShape="1">
          <a:blip r:embed="rId5">
            <a:alphaModFix/>
          </a:blip>
          <a:srcRect b="0" l="579" r="85315" t="0"/>
          <a:stretch/>
        </p:blipFill>
        <p:spPr>
          <a:xfrm>
            <a:off x="787625" y="325575"/>
            <a:ext cx="2252698" cy="209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1"/>
          <p:cNvSpPr/>
          <p:nvPr/>
        </p:nvSpPr>
        <p:spPr>
          <a:xfrm>
            <a:off x="16499475" y="14656806"/>
            <a:ext cx="16090500" cy="501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95300" lvl="0" marL="5715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ourier New"/>
              <a:buChar char="●"/>
            </a:pPr>
            <a:r>
              <a:rPr b="1" lang="en-US" sz="3200"/>
              <a:t>User can control slack multiplier and crosstalk delay threshold to minimize impact to existing timing histogram.</a:t>
            </a:r>
            <a:endParaRPr b="1" sz="3200"/>
          </a:p>
          <a:p>
            <a:pPr indent="-431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ourier New"/>
              <a:buChar char="○"/>
            </a:pPr>
            <a:r>
              <a:rPr lang="en-US" sz="3200"/>
              <a:t>Fix crosstalk if total crosstalk delay is larger than a ratio of total slack.</a:t>
            </a:r>
            <a:endParaRPr sz="3200"/>
          </a:p>
          <a:p>
            <a:pPr indent="-431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ourier New"/>
              <a:buChar char="○"/>
            </a:pPr>
            <a:r>
              <a:rPr lang="en-US" sz="3200"/>
              <a:t>Fix crosstalk if crosstalk delay on single net is larger than a threshold.</a:t>
            </a:r>
            <a:endParaRPr sz="3200"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b="1" lang="en-US" sz="3200"/>
              <a:t>User can control density and congestion limits to minimize impact to DRC.</a:t>
            </a:r>
            <a:endParaRPr b="1" sz="3200"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b="1" lang="en-US" sz="3200"/>
              <a:t>Run Time of the Flow</a:t>
            </a:r>
            <a:endParaRPr/>
          </a:p>
          <a:p>
            <a:pPr indent="-431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○"/>
            </a:pPr>
            <a:r>
              <a:rPr lang="en-US" sz="3200"/>
              <a:t>It requires minutes to figure out target nets.</a:t>
            </a:r>
            <a:endParaRPr/>
          </a:p>
          <a:p>
            <a:pPr indent="-431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○"/>
            </a:pPr>
            <a:r>
              <a:rPr lang="en-US" sz="3200"/>
              <a:t>It takes hours to reroute target nets.</a:t>
            </a:r>
            <a:endParaRPr/>
          </a:p>
          <a:p>
            <a:pPr indent="-431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○"/>
            </a:pPr>
            <a:r>
              <a:rPr lang="en-US" sz="3200"/>
              <a:t>Iteration count can be controlled by user.</a:t>
            </a:r>
            <a:endParaRPr b="1" sz="3200"/>
          </a:p>
        </p:txBody>
      </p:sp>
      <p:pic>
        <p:nvPicPr>
          <p:cNvPr descr="https://lh3.googleusercontent.com/PkisF8EV64LkPyUXlXSi59FOxGdDswoHJYrbHKp0NCb-GgqK3e2yjHED7kXe89W6MZQxgJBdVatPSWRwt13VI8eJtkMYCybKK6-3rqdkHIJQbynYs3emN1T-zHRCRbHAgebtqhcdQkoC2f-4" id="164" name="Google Shape;164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63383" y="30190438"/>
            <a:ext cx="15710269" cy="128116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1"/>
          <p:cNvSpPr txBox="1"/>
          <p:nvPr/>
        </p:nvSpPr>
        <p:spPr>
          <a:xfrm>
            <a:off x="5473925" y="32101400"/>
            <a:ext cx="5241600" cy="28224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2nd part is to identify the victim net to be optimized where crosstalk delay is greater than the threshold value </a:t>
            </a:r>
            <a:r>
              <a:rPr b="1"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DTH</a:t>
            </a: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3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could return 0,1</a:t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31"/>
          <p:cNvSpPr txBox="1"/>
          <p:nvPr/>
        </p:nvSpPr>
        <p:spPr>
          <a:xfrm>
            <a:off x="10884125" y="32101401"/>
            <a:ext cx="5003700" cy="28224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chemeClr val="dk1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3rd part is to calculate physical information for the coupled nets, considering congestion threshold </a:t>
            </a:r>
            <a:r>
              <a:rPr b="1"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CT</a:t>
            </a: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3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could return 1,2,3,4</a:t>
            </a:r>
            <a:endParaRPr sz="3000"/>
          </a:p>
        </p:txBody>
      </p:sp>
      <p:sp>
        <p:nvSpPr>
          <p:cNvPr id="167" name="Google Shape;167;p31"/>
          <p:cNvSpPr txBox="1"/>
          <p:nvPr/>
        </p:nvSpPr>
        <p:spPr>
          <a:xfrm>
            <a:off x="40075" y="25580000"/>
            <a:ext cx="10675500" cy="26697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/>
              <a:t>S2: </a:t>
            </a:r>
            <a: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When </a:t>
            </a: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victim and the aggressor are on the same layer while local congestion is </a:t>
            </a: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high</a:t>
            </a:r>
            <a: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i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wiring track of the aggressor will be replaced by a blockage, and then the aggressor will be rerouted to a different location.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31"/>
          <p:cNvSpPr txBox="1"/>
          <p:nvPr/>
        </p:nvSpPr>
        <p:spPr>
          <a:xfrm>
            <a:off x="21546250" y="21150188"/>
            <a:ext cx="11202000" cy="26697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/>
              <a:t>S3: </a:t>
            </a:r>
            <a: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When </a:t>
            </a: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victim and the aggressor are on different layers while local congestion is </a:t>
            </a:r>
            <a:r>
              <a:rPr b="1" lang="en-US" sz="32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low</a:t>
            </a: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i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wiring tracks of the victim will be replaced by blockages, and then the aggressor will be rerouted to another location not near the victim.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31"/>
          <p:cNvSpPr txBox="1"/>
          <p:nvPr/>
        </p:nvSpPr>
        <p:spPr>
          <a:xfrm>
            <a:off x="16499475" y="26139175"/>
            <a:ext cx="9852300" cy="21828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/>
              <a:t>S4: </a:t>
            </a:r>
            <a:r>
              <a:rPr b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When </a:t>
            </a: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victim and the aggressor are on different layers while the local congestion is </a:t>
            </a:r>
            <a:r>
              <a:rPr b="1" lang="en-US" sz="3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high</a:t>
            </a: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1" i="1"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inter-layer shielding will be created between the aggressor and the victim nets</a:t>
            </a:r>
            <a:r>
              <a:rPr lang="en-US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31"/>
          <p:cNvSpPr/>
          <p:nvPr/>
        </p:nvSpPr>
        <p:spPr>
          <a:xfrm>
            <a:off x="50975" y="35039075"/>
            <a:ext cx="15836700" cy="56940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Where (Within one violated timing path)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i: the  i</a:t>
            </a:r>
            <a:r>
              <a:rPr baseline="30000"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victim net of the timing path   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j: one of the aggressors contributing to the i</a:t>
            </a:r>
            <a:r>
              <a:rPr baseline="30000"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victim net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D(i): crosstalk delta delay of i</a:t>
            </a:r>
            <a:r>
              <a:rPr baseline="30000"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net (victim)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n: total number of the nets with crosstalk delta delay 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Slack: slack value of the timing path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L(i): the mainly coupled routing layer number of i</a:t>
            </a:r>
            <a:r>
              <a:rPr baseline="30000"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net (victim)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L(j): the mainly coupled routing layer number of the aggressor net j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C(j): the local congestion value of the mainly coupled area of aggressor net j</a:t>
            </a:r>
            <a:r>
              <a:rPr i="1" lang="en-US" sz="3000">
                <a:solidFill>
                  <a:srgbClr val="000000"/>
                </a:solidFill>
              </a:rPr>
              <a:t> reported by tool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baseline="-25000"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the technical routable congestion threshold</a:t>
            </a:r>
            <a:r>
              <a:rPr i="1" lang="en-US" sz="3000">
                <a:solidFill>
                  <a:srgbClr val="000000"/>
                </a:solidFill>
              </a:rPr>
              <a:t> which</a:t>
            </a: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</a:t>
            </a:r>
            <a:r>
              <a:rPr i="1" lang="en-US" sz="3000">
                <a:solidFill>
                  <a:srgbClr val="000000"/>
                </a:solidFill>
              </a:rPr>
              <a:t>an be adjusted by user.</a:t>
            </a:r>
            <a:endParaRPr i="1" sz="3000"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</a:rPr>
              <a:t>k: a factor to filter crosstalk delay which can be adjusted by user.</a:t>
            </a:r>
            <a:endParaRPr i="1" sz="3000">
              <a:solidFill>
                <a:srgbClr val="0000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</a:rPr>
              <a:t>DTH: a threshold value to filter crosstalk delay which can be adjusted by user.</a:t>
            </a:r>
            <a:b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31"/>
          <p:cNvSpPr/>
          <p:nvPr/>
        </p:nvSpPr>
        <p:spPr>
          <a:xfrm>
            <a:off x="149250" y="40817325"/>
            <a:ext cx="16090500" cy="23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Scenarios for different values of S: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S=0: Skip this net, no action applied</a:t>
            </a:r>
            <a:r>
              <a:rPr lang="en-US" sz="3000"/>
              <a:t>;</a:t>
            </a:r>
            <a:endParaRPr sz="3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S=1: Shield the victim net on layer L(i);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S=2: Block the original wire track of aggressor</a:t>
            </a:r>
            <a:r>
              <a:rPr lang="en-US" sz="3000"/>
              <a:t>;</a:t>
            </a:r>
            <a:endParaRPr sz="3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S=3: Block the projection track of the victim net on layer L(j);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S=4: Shield the victim on layer between the aggressor and the victim.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1"/>
          <p:cNvSpPr/>
          <p:nvPr/>
        </p:nvSpPr>
        <p:spPr>
          <a:xfrm>
            <a:off x="24917400" y="29891650"/>
            <a:ext cx="7877400" cy="7014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marR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b="0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During timing closure, new setup violations were introduced by increased crosstalk delay from iteration n-1 to n. The crosstalk delta delay came from aggressors located on different layers.</a:t>
            </a:r>
            <a:endParaRPr sz="3000"/>
          </a:p>
          <a:p>
            <a:pPr indent="-4191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b="0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Scenario 3 was dominant -- aggressors on different layers, low congestion. k=0.3, D</a:t>
            </a:r>
            <a:r>
              <a:rPr b="0" i="0" lang="en-US" sz="1800" u="none" cap="none" strike="noStrike">
                <a:latin typeface="Arial"/>
                <a:ea typeface="Arial"/>
                <a:cs typeface="Arial"/>
                <a:sym typeface="Arial"/>
              </a:rPr>
              <a:t>TH</a:t>
            </a:r>
            <a:r>
              <a:rPr b="0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=1ps, C</a:t>
            </a:r>
            <a:r>
              <a:rPr b="0" i="0" lang="en-US" sz="1800" u="none" cap="none" strike="noStrike"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0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=0.1. 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b="0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Lower coupling reduced variation on clock paths, and setup fails were reduced in iteration n+1.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419100" lvl="0" marL="4572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●"/>
            </a:pPr>
            <a:r>
              <a:rPr b="0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In subsequent iterations, no unexpected new setup violations popped up.</a:t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3" name="Google Shape;173;p31"/>
          <p:cNvGraphicFramePr/>
          <p:nvPr/>
        </p:nvGraphicFramePr>
        <p:xfrm>
          <a:off x="16496123" y="299055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{2EF96809-8459-4149-AF4B-8E8F93C9FE7B}</a:tableStyleId>
              </a:tblPr>
              <a:tblGrid>
                <a:gridCol w="1630625"/>
                <a:gridCol w="2709225"/>
                <a:gridCol w="1907325"/>
                <a:gridCol w="2080025"/>
              </a:tblGrid>
              <a:tr h="20500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Iteration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Total crosstalk delta delay of victim clock nets (ps)</a:t>
                      </a:r>
                      <a:endParaRPr sz="3000" u="none" cap="none" strike="noStrike"/>
                    </a:p>
                  </a:txBody>
                  <a:tcPr marT="95250" marB="952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Setup violation number</a:t>
                      </a:r>
                      <a:endParaRPr sz="3000" u="none" cap="none" strike="noStrike"/>
                    </a:p>
                  </a:txBody>
                  <a:tcPr marT="95250" marB="952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Setup WNS (ps)</a:t>
                      </a:r>
                      <a:endParaRPr sz="3000" u="none" cap="none" strike="noStrike"/>
                    </a:p>
                  </a:txBody>
                  <a:tcPr marT="95250" marB="952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6423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n-2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55.737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4256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-1100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6423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n-1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33.283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1428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-163.689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6423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57.577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21709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-175.807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0000"/>
                    </a:solidFill>
                  </a:tcPr>
                </a:tc>
              </a:tr>
              <a:tr h="6423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n+1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8.487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786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30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-127.222</a:t>
                      </a:r>
                      <a:endParaRPr sz="3000" u="none" cap="none" strike="noStrike"/>
                    </a:p>
                  </a:txBody>
                  <a:tcPr marT="19050" marB="19050" marR="95250" marL="95250" anchor="ctr">
                    <a:lnL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274E1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3C47D"/>
                    </a:solidFill>
                  </a:tcPr>
                </a:tc>
              </a:tr>
            </a:tbl>
          </a:graphicData>
        </a:graphic>
      </p:graphicFrame>
      <p:sp>
        <p:nvSpPr>
          <p:cNvPr id="174" name="Google Shape;174;p31"/>
          <p:cNvSpPr/>
          <p:nvPr/>
        </p:nvSpPr>
        <p:spPr>
          <a:xfrm>
            <a:off x="15556400" y="33370725"/>
            <a:ext cx="2252700" cy="987900"/>
          </a:xfrm>
          <a:prstGeom prst="rightArrowCallout">
            <a:avLst>
              <a:gd fmla="val 25000" name="adj1"/>
              <a:gd fmla="val 17499" name="adj2"/>
              <a:gd fmla="val 108411" name="adj3"/>
              <a:gd fmla="val 64977" name="adj4"/>
            </a:avLst>
          </a:prstGeom>
          <a:solidFill>
            <a:srgbClr val="72B431"/>
          </a:solidFill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3000" u="none" cap="none" strike="noStrike">
                <a:latin typeface="Arial"/>
                <a:ea typeface="Arial"/>
                <a:cs typeface="Arial"/>
                <a:sym typeface="Arial"/>
              </a:rPr>
              <a:t>Xtalk Fix</a:t>
            </a:r>
            <a:endParaRPr b="1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31"/>
          <p:cNvSpPr txBox="1"/>
          <p:nvPr/>
        </p:nvSpPr>
        <p:spPr>
          <a:xfrm>
            <a:off x="17047050" y="35065775"/>
            <a:ext cx="7520400" cy="12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3600"/>
              <a:t>14nm chip &amp; </a:t>
            </a:r>
            <a:r>
              <a:rPr b="1" lang="en-US" sz="3600"/>
              <a:t>Post-route Timing Iterations</a:t>
            </a:r>
            <a:endParaRPr b="1" sz="3600"/>
          </a:p>
        </p:txBody>
      </p:sp>
      <p:sp>
        <p:nvSpPr>
          <p:cNvPr id="176" name="Google Shape;176;p31"/>
          <p:cNvSpPr/>
          <p:nvPr/>
        </p:nvSpPr>
        <p:spPr>
          <a:xfrm>
            <a:off x="889927" y="22489987"/>
            <a:ext cx="4359000" cy="519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31"/>
          <p:cNvSpPr/>
          <p:nvPr/>
        </p:nvSpPr>
        <p:spPr>
          <a:xfrm>
            <a:off x="2773175" y="21532125"/>
            <a:ext cx="2389500" cy="16272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1"/>
          <p:cNvSpPr/>
          <p:nvPr/>
        </p:nvSpPr>
        <p:spPr>
          <a:xfrm>
            <a:off x="1096175" y="21532150"/>
            <a:ext cx="2490300" cy="16272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31"/>
          <p:cNvSpPr/>
          <p:nvPr/>
        </p:nvSpPr>
        <p:spPr>
          <a:xfrm>
            <a:off x="889927" y="21893960"/>
            <a:ext cx="4359000" cy="519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31"/>
          <p:cNvSpPr txBox="1"/>
          <p:nvPr/>
        </p:nvSpPr>
        <p:spPr>
          <a:xfrm>
            <a:off x="3921323" y="21392400"/>
            <a:ext cx="1577400" cy="7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1"/>
          <p:cNvSpPr txBox="1"/>
          <p:nvPr/>
        </p:nvSpPr>
        <p:spPr>
          <a:xfrm>
            <a:off x="1723675" y="21411800"/>
            <a:ext cx="21939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1"/>
          <p:cNvSpPr/>
          <p:nvPr/>
        </p:nvSpPr>
        <p:spPr>
          <a:xfrm>
            <a:off x="68425" y="24631475"/>
            <a:ext cx="6112500" cy="4911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31"/>
          <p:cNvSpPr/>
          <p:nvPr/>
        </p:nvSpPr>
        <p:spPr>
          <a:xfrm>
            <a:off x="2773182" y="23727581"/>
            <a:ext cx="2157000" cy="15354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31"/>
          <p:cNvSpPr/>
          <p:nvPr/>
        </p:nvSpPr>
        <p:spPr>
          <a:xfrm>
            <a:off x="79444" y="23727604"/>
            <a:ext cx="2252700" cy="15354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31"/>
          <p:cNvSpPr txBox="1"/>
          <p:nvPr/>
        </p:nvSpPr>
        <p:spPr>
          <a:xfrm>
            <a:off x="3907828" y="23448475"/>
            <a:ext cx="1433700" cy="7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1"/>
          <p:cNvSpPr txBox="1"/>
          <p:nvPr/>
        </p:nvSpPr>
        <p:spPr>
          <a:xfrm>
            <a:off x="516925" y="23538300"/>
            <a:ext cx="23739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31"/>
          <p:cNvSpPr/>
          <p:nvPr/>
        </p:nvSpPr>
        <p:spPr>
          <a:xfrm>
            <a:off x="1685101" y="23727581"/>
            <a:ext cx="2157000" cy="1535400"/>
          </a:xfrm>
          <a:prstGeom prst="cube">
            <a:avLst>
              <a:gd fmla="val 92658" name="adj"/>
            </a:avLst>
          </a:prstGeom>
          <a:solidFill>
            <a:srgbClr val="4A86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31"/>
          <p:cNvSpPr/>
          <p:nvPr/>
        </p:nvSpPr>
        <p:spPr>
          <a:xfrm>
            <a:off x="3861263" y="23727581"/>
            <a:ext cx="2157000" cy="1535400"/>
          </a:xfrm>
          <a:prstGeom prst="cube">
            <a:avLst>
              <a:gd fmla="val 92658" name="adj"/>
            </a:avLst>
          </a:prstGeom>
          <a:solidFill>
            <a:srgbClr val="4A86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31"/>
          <p:cNvSpPr txBox="1"/>
          <p:nvPr/>
        </p:nvSpPr>
        <p:spPr>
          <a:xfrm>
            <a:off x="2999865" y="23448467"/>
            <a:ext cx="951300" cy="7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VSS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1"/>
          <p:cNvSpPr txBox="1"/>
          <p:nvPr/>
        </p:nvSpPr>
        <p:spPr>
          <a:xfrm>
            <a:off x="5120576" y="23448467"/>
            <a:ext cx="951300" cy="7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VSS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1"/>
          <p:cNvSpPr/>
          <p:nvPr/>
        </p:nvSpPr>
        <p:spPr>
          <a:xfrm>
            <a:off x="68425" y="24069029"/>
            <a:ext cx="6112500" cy="4911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31"/>
          <p:cNvSpPr/>
          <p:nvPr/>
        </p:nvSpPr>
        <p:spPr>
          <a:xfrm>
            <a:off x="2531678" y="23265161"/>
            <a:ext cx="351600" cy="341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31"/>
          <p:cNvSpPr txBox="1"/>
          <p:nvPr/>
        </p:nvSpPr>
        <p:spPr>
          <a:xfrm>
            <a:off x="2347714" y="23575376"/>
            <a:ext cx="831600" cy="92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...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31"/>
          <p:cNvSpPr/>
          <p:nvPr/>
        </p:nvSpPr>
        <p:spPr>
          <a:xfrm>
            <a:off x="11382376" y="27766195"/>
            <a:ext cx="4520400" cy="465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31"/>
          <p:cNvSpPr/>
          <p:nvPr/>
        </p:nvSpPr>
        <p:spPr>
          <a:xfrm>
            <a:off x="11482400" y="26934875"/>
            <a:ext cx="2582400" cy="1458300"/>
          </a:xfrm>
          <a:prstGeom prst="cube">
            <a:avLst>
              <a:gd fmla="val 92658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1"/>
          <p:cNvSpPr/>
          <p:nvPr/>
        </p:nvSpPr>
        <p:spPr>
          <a:xfrm>
            <a:off x="11458576" y="24604276"/>
            <a:ext cx="4520400" cy="465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31"/>
          <p:cNvSpPr/>
          <p:nvPr/>
        </p:nvSpPr>
        <p:spPr>
          <a:xfrm>
            <a:off x="13459449" y="23745825"/>
            <a:ext cx="2479800" cy="14583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1"/>
          <p:cNvSpPr/>
          <p:nvPr/>
        </p:nvSpPr>
        <p:spPr>
          <a:xfrm>
            <a:off x="11558600" y="23745850"/>
            <a:ext cx="2582400" cy="14583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31"/>
          <p:cNvSpPr/>
          <p:nvPr/>
        </p:nvSpPr>
        <p:spPr>
          <a:xfrm>
            <a:off x="11458576" y="24070107"/>
            <a:ext cx="4520400" cy="465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1"/>
          <p:cNvSpPr txBox="1"/>
          <p:nvPr/>
        </p:nvSpPr>
        <p:spPr>
          <a:xfrm>
            <a:off x="13692373" y="24603450"/>
            <a:ext cx="15774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1"/>
          <p:cNvSpPr txBox="1"/>
          <p:nvPr/>
        </p:nvSpPr>
        <p:spPr>
          <a:xfrm>
            <a:off x="11201906" y="24571050"/>
            <a:ext cx="2149200" cy="3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31"/>
          <p:cNvSpPr/>
          <p:nvPr/>
        </p:nvSpPr>
        <p:spPr>
          <a:xfrm>
            <a:off x="13459439" y="26907744"/>
            <a:ext cx="2582400" cy="14583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31"/>
          <p:cNvSpPr/>
          <p:nvPr/>
        </p:nvSpPr>
        <p:spPr>
          <a:xfrm>
            <a:off x="11382376" y="27232026"/>
            <a:ext cx="4520400" cy="465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13692375" y="27689175"/>
            <a:ext cx="1965000" cy="4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1"/>
          <p:cNvSpPr/>
          <p:nvPr/>
        </p:nvSpPr>
        <p:spPr>
          <a:xfrm>
            <a:off x="11508225" y="25522700"/>
            <a:ext cx="2582400" cy="14583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1"/>
          <p:cNvSpPr txBox="1"/>
          <p:nvPr/>
        </p:nvSpPr>
        <p:spPr>
          <a:xfrm>
            <a:off x="11147326" y="26262363"/>
            <a:ext cx="25824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1"/>
          <p:cNvSpPr txBox="1"/>
          <p:nvPr/>
        </p:nvSpPr>
        <p:spPr>
          <a:xfrm>
            <a:off x="10844325" y="27803150"/>
            <a:ext cx="21057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Blockage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1"/>
          <p:cNvSpPr/>
          <p:nvPr/>
        </p:nvSpPr>
        <p:spPr>
          <a:xfrm>
            <a:off x="13502450" y="26259475"/>
            <a:ext cx="2582400" cy="1458300"/>
          </a:xfrm>
          <a:prstGeom prst="cube">
            <a:avLst>
              <a:gd fmla="val 92658" name="adj"/>
            </a:avLst>
          </a:prstGeom>
          <a:solidFill>
            <a:srgbClr val="38761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1"/>
          <p:cNvSpPr/>
          <p:nvPr/>
        </p:nvSpPr>
        <p:spPr>
          <a:xfrm>
            <a:off x="14225778" y="25306886"/>
            <a:ext cx="351600" cy="341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31"/>
          <p:cNvSpPr/>
          <p:nvPr/>
        </p:nvSpPr>
        <p:spPr>
          <a:xfrm>
            <a:off x="12263450" y="27027200"/>
            <a:ext cx="85800" cy="903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1"/>
          <p:cNvSpPr/>
          <p:nvPr/>
        </p:nvSpPr>
        <p:spPr>
          <a:xfrm>
            <a:off x="12263450" y="27179600"/>
            <a:ext cx="85800" cy="903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1"/>
          <p:cNvSpPr/>
          <p:nvPr/>
        </p:nvSpPr>
        <p:spPr>
          <a:xfrm>
            <a:off x="12263450" y="27332000"/>
            <a:ext cx="85800" cy="903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1"/>
          <p:cNvSpPr/>
          <p:nvPr/>
        </p:nvSpPr>
        <p:spPr>
          <a:xfrm>
            <a:off x="13502450" y="23135275"/>
            <a:ext cx="2582400" cy="1458300"/>
          </a:xfrm>
          <a:prstGeom prst="cube">
            <a:avLst>
              <a:gd fmla="val 92658" name="adj"/>
            </a:avLst>
          </a:prstGeom>
          <a:solidFill>
            <a:srgbClr val="38761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1"/>
          <p:cNvSpPr txBox="1"/>
          <p:nvPr/>
        </p:nvSpPr>
        <p:spPr>
          <a:xfrm>
            <a:off x="13635376" y="23883950"/>
            <a:ext cx="24798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Other Nets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1"/>
          <p:cNvSpPr txBox="1"/>
          <p:nvPr/>
        </p:nvSpPr>
        <p:spPr>
          <a:xfrm>
            <a:off x="13635376" y="27019250"/>
            <a:ext cx="2509800" cy="3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Other Nets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1"/>
          <p:cNvSpPr/>
          <p:nvPr/>
        </p:nvSpPr>
        <p:spPr>
          <a:xfrm>
            <a:off x="9677406" y="24591555"/>
            <a:ext cx="975000" cy="769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-US" sz="4400"/>
              <a:t>2</a:t>
            </a:r>
            <a:endParaRPr b="1" sz="4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1"/>
          <p:cNvSpPr/>
          <p:nvPr/>
        </p:nvSpPr>
        <p:spPr>
          <a:xfrm>
            <a:off x="17814194" y="22940271"/>
            <a:ext cx="3303600" cy="4884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1"/>
          <p:cNvSpPr/>
          <p:nvPr/>
        </p:nvSpPr>
        <p:spPr>
          <a:xfrm>
            <a:off x="18390157" y="22040617"/>
            <a:ext cx="2636400" cy="15282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31"/>
          <p:cNvSpPr/>
          <p:nvPr/>
        </p:nvSpPr>
        <p:spPr>
          <a:xfrm>
            <a:off x="17814130" y="22380471"/>
            <a:ext cx="3303600" cy="4884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31"/>
          <p:cNvSpPr txBox="1"/>
          <p:nvPr/>
        </p:nvSpPr>
        <p:spPr>
          <a:xfrm>
            <a:off x="18551770" y="22950375"/>
            <a:ext cx="17334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31"/>
          <p:cNvSpPr/>
          <p:nvPr/>
        </p:nvSpPr>
        <p:spPr>
          <a:xfrm>
            <a:off x="18444416" y="21496725"/>
            <a:ext cx="2753100" cy="15282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1"/>
          <p:cNvSpPr txBox="1"/>
          <p:nvPr/>
        </p:nvSpPr>
        <p:spPr>
          <a:xfrm>
            <a:off x="18324424" y="22277325"/>
            <a:ext cx="2636400" cy="3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1"/>
          <p:cNvSpPr/>
          <p:nvPr/>
        </p:nvSpPr>
        <p:spPr>
          <a:xfrm>
            <a:off x="16792576" y="25403995"/>
            <a:ext cx="4520400" cy="465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31"/>
          <p:cNvSpPr/>
          <p:nvPr/>
        </p:nvSpPr>
        <p:spPr>
          <a:xfrm>
            <a:off x="18869639" y="24545544"/>
            <a:ext cx="2582400" cy="14583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1"/>
          <p:cNvSpPr/>
          <p:nvPr/>
        </p:nvSpPr>
        <p:spPr>
          <a:xfrm>
            <a:off x="16792576" y="24869826"/>
            <a:ext cx="4520400" cy="4659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31"/>
          <p:cNvSpPr txBox="1"/>
          <p:nvPr/>
        </p:nvSpPr>
        <p:spPr>
          <a:xfrm>
            <a:off x="19026375" y="25326975"/>
            <a:ext cx="1733400" cy="4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31"/>
          <p:cNvSpPr/>
          <p:nvPr/>
        </p:nvSpPr>
        <p:spPr>
          <a:xfrm>
            <a:off x="16918425" y="23998700"/>
            <a:ext cx="2582400" cy="14583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31"/>
          <p:cNvSpPr txBox="1"/>
          <p:nvPr/>
        </p:nvSpPr>
        <p:spPr>
          <a:xfrm>
            <a:off x="16789547" y="24715025"/>
            <a:ext cx="22278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31"/>
          <p:cNvSpPr/>
          <p:nvPr/>
        </p:nvSpPr>
        <p:spPr>
          <a:xfrm>
            <a:off x="18912650" y="23973475"/>
            <a:ext cx="2582400" cy="1458300"/>
          </a:xfrm>
          <a:prstGeom prst="cube">
            <a:avLst>
              <a:gd fmla="val 92658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31"/>
          <p:cNvSpPr txBox="1"/>
          <p:nvPr/>
        </p:nvSpPr>
        <p:spPr>
          <a:xfrm>
            <a:off x="18893175" y="24722150"/>
            <a:ext cx="20643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Blockage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31"/>
          <p:cNvSpPr/>
          <p:nvPr/>
        </p:nvSpPr>
        <p:spPr>
          <a:xfrm>
            <a:off x="16611606" y="21162555"/>
            <a:ext cx="975000" cy="769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-US" sz="4400"/>
              <a:t>3</a:t>
            </a:r>
            <a:endParaRPr b="1" sz="4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1"/>
          <p:cNvSpPr/>
          <p:nvPr/>
        </p:nvSpPr>
        <p:spPr>
          <a:xfrm>
            <a:off x="27142000" y="24998275"/>
            <a:ext cx="4892100" cy="5097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1"/>
          <p:cNvSpPr/>
          <p:nvPr/>
        </p:nvSpPr>
        <p:spPr>
          <a:xfrm>
            <a:off x="28513400" y="24135850"/>
            <a:ext cx="2900400" cy="15945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31"/>
          <p:cNvSpPr/>
          <p:nvPr/>
        </p:nvSpPr>
        <p:spPr>
          <a:xfrm>
            <a:off x="27118275" y="24341150"/>
            <a:ext cx="2149200" cy="1393200"/>
          </a:xfrm>
          <a:prstGeom prst="cube">
            <a:avLst>
              <a:gd fmla="val 93115" name="adj"/>
            </a:avLst>
          </a:prstGeom>
          <a:solidFill>
            <a:srgbClr val="38761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1"/>
          <p:cNvSpPr txBox="1"/>
          <p:nvPr/>
        </p:nvSpPr>
        <p:spPr>
          <a:xfrm>
            <a:off x="26512575" y="25125950"/>
            <a:ext cx="2389500" cy="2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Other Nets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31"/>
          <p:cNvSpPr/>
          <p:nvPr/>
        </p:nvSpPr>
        <p:spPr>
          <a:xfrm>
            <a:off x="30394875" y="24341150"/>
            <a:ext cx="2149200" cy="1393200"/>
          </a:xfrm>
          <a:prstGeom prst="cube">
            <a:avLst>
              <a:gd fmla="val 93115" name="adj"/>
            </a:avLst>
          </a:prstGeom>
          <a:solidFill>
            <a:srgbClr val="38761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31"/>
          <p:cNvSpPr/>
          <p:nvPr/>
        </p:nvSpPr>
        <p:spPr>
          <a:xfrm>
            <a:off x="27142000" y="24414225"/>
            <a:ext cx="4892100" cy="5097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1"/>
          <p:cNvSpPr txBox="1"/>
          <p:nvPr/>
        </p:nvSpPr>
        <p:spPr>
          <a:xfrm>
            <a:off x="28695997" y="25171125"/>
            <a:ext cx="17010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31"/>
          <p:cNvSpPr/>
          <p:nvPr/>
        </p:nvSpPr>
        <p:spPr>
          <a:xfrm>
            <a:off x="28479400" y="23492200"/>
            <a:ext cx="2900400" cy="15945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31"/>
          <p:cNvSpPr txBox="1"/>
          <p:nvPr/>
        </p:nvSpPr>
        <p:spPr>
          <a:xfrm>
            <a:off x="28577477" y="24319825"/>
            <a:ext cx="22527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31"/>
          <p:cNvSpPr/>
          <p:nvPr/>
        </p:nvSpPr>
        <p:spPr>
          <a:xfrm>
            <a:off x="27146125" y="27652375"/>
            <a:ext cx="4892100" cy="5097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1"/>
          <p:cNvSpPr/>
          <p:nvPr/>
        </p:nvSpPr>
        <p:spPr>
          <a:xfrm>
            <a:off x="28483625" y="26523250"/>
            <a:ext cx="2997000" cy="1785000"/>
          </a:xfrm>
          <a:prstGeom prst="cube">
            <a:avLst>
              <a:gd fmla="val 92658" name="adj"/>
            </a:avLst>
          </a:prstGeom>
          <a:solidFill>
            <a:srgbClr val="FF99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31"/>
          <p:cNvSpPr/>
          <p:nvPr/>
        </p:nvSpPr>
        <p:spPr>
          <a:xfrm>
            <a:off x="28489875" y="27510675"/>
            <a:ext cx="1701000" cy="509700"/>
          </a:xfrm>
          <a:prstGeom prst="cube">
            <a:avLst>
              <a:gd fmla="val 74185" name="adj"/>
            </a:avLst>
          </a:prstGeom>
          <a:solidFill>
            <a:srgbClr val="4A86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1"/>
          <p:cNvSpPr txBox="1"/>
          <p:nvPr/>
        </p:nvSpPr>
        <p:spPr>
          <a:xfrm>
            <a:off x="28637454" y="27977625"/>
            <a:ext cx="15774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Victim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1"/>
          <p:cNvSpPr/>
          <p:nvPr/>
        </p:nvSpPr>
        <p:spPr>
          <a:xfrm>
            <a:off x="29829924" y="25909450"/>
            <a:ext cx="1965000" cy="509700"/>
          </a:xfrm>
          <a:prstGeom prst="cube">
            <a:avLst>
              <a:gd fmla="val 74185" name="adj"/>
            </a:avLst>
          </a:prstGeom>
          <a:solidFill>
            <a:srgbClr val="4A86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1"/>
          <p:cNvSpPr txBox="1"/>
          <p:nvPr/>
        </p:nvSpPr>
        <p:spPr>
          <a:xfrm>
            <a:off x="28846240" y="27480196"/>
            <a:ext cx="13314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VSS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1"/>
          <p:cNvSpPr/>
          <p:nvPr/>
        </p:nvSpPr>
        <p:spPr>
          <a:xfrm>
            <a:off x="27042075" y="26931950"/>
            <a:ext cx="2149200" cy="1393200"/>
          </a:xfrm>
          <a:prstGeom prst="cube">
            <a:avLst>
              <a:gd fmla="val 93115" name="adj"/>
            </a:avLst>
          </a:prstGeom>
          <a:solidFill>
            <a:srgbClr val="38761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1"/>
          <p:cNvSpPr/>
          <p:nvPr/>
        </p:nvSpPr>
        <p:spPr>
          <a:xfrm>
            <a:off x="30394875" y="26855750"/>
            <a:ext cx="2149200" cy="1393200"/>
          </a:xfrm>
          <a:prstGeom prst="cube">
            <a:avLst>
              <a:gd fmla="val 93115" name="adj"/>
            </a:avLst>
          </a:prstGeom>
          <a:solidFill>
            <a:srgbClr val="38761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1"/>
          <p:cNvSpPr/>
          <p:nvPr/>
        </p:nvSpPr>
        <p:spPr>
          <a:xfrm>
            <a:off x="29381399" y="26449050"/>
            <a:ext cx="1867800" cy="509700"/>
          </a:xfrm>
          <a:prstGeom prst="cube">
            <a:avLst>
              <a:gd fmla="val 74185" name="adj"/>
            </a:avLst>
          </a:prstGeom>
          <a:solidFill>
            <a:srgbClr val="4A86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31"/>
          <p:cNvSpPr/>
          <p:nvPr/>
        </p:nvSpPr>
        <p:spPr>
          <a:xfrm>
            <a:off x="27142000" y="26979850"/>
            <a:ext cx="4892100" cy="509700"/>
          </a:xfrm>
          <a:prstGeom prst="cube">
            <a:avLst>
              <a:gd fmla="val 61335" name="adj"/>
            </a:avLst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31"/>
          <p:cNvSpPr/>
          <p:nvPr/>
        </p:nvSpPr>
        <p:spPr>
          <a:xfrm>
            <a:off x="28503450" y="25879550"/>
            <a:ext cx="2997000" cy="1785000"/>
          </a:xfrm>
          <a:prstGeom prst="cube">
            <a:avLst>
              <a:gd fmla="val 92658" name="adj"/>
            </a:avLst>
          </a:prstGeom>
          <a:solidFill>
            <a:srgbClr val="FF00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3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31"/>
          <p:cNvSpPr txBox="1"/>
          <p:nvPr/>
        </p:nvSpPr>
        <p:spPr>
          <a:xfrm>
            <a:off x="28352996" y="26897725"/>
            <a:ext cx="2105700" cy="3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Aggressor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31"/>
          <p:cNvSpPr/>
          <p:nvPr/>
        </p:nvSpPr>
        <p:spPr>
          <a:xfrm>
            <a:off x="29339353" y="25842661"/>
            <a:ext cx="351600" cy="341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31"/>
          <p:cNvSpPr txBox="1"/>
          <p:nvPr/>
        </p:nvSpPr>
        <p:spPr>
          <a:xfrm>
            <a:off x="30323175" y="25179350"/>
            <a:ext cx="21492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Other Nets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31"/>
          <p:cNvSpPr txBox="1"/>
          <p:nvPr/>
        </p:nvSpPr>
        <p:spPr>
          <a:xfrm>
            <a:off x="26496975" y="27617750"/>
            <a:ext cx="22527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Other Nets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1"/>
          <p:cNvSpPr txBox="1"/>
          <p:nvPr/>
        </p:nvSpPr>
        <p:spPr>
          <a:xfrm>
            <a:off x="30323176" y="27617750"/>
            <a:ext cx="2373900" cy="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2400" u="none" cap="none" strike="noStrike">
                <a:latin typeface="Arial"/>
                <a:ea typeface="Arial"/>
                <a:cs typeface="Arial"/>
                <a:sym typeface="Arial"/>
              </a:rPr>
              <a:t>Other Nets</a:t>
            </a:r>
            <a:endParaRPr b="1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31"/>
          <p:cNvSpPr/>
          <p:nvPr/>
        </p:nvSpPr>
        <p:spPr>
          <a:xfrm>
            <a:off x="25389706" y="25134155"/>
            <a:ext cx="975000" cy="769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-US" sz="4400"/>
              <a:t>4</a:t>
            </a:r>
            <a:endParaRPr b="1" sz="4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1"/>
          <p:cNvSpPr/>
          <p:nvPr/>
        </p:nvSpPr>
        <p:spPr>
          <a:xfrm>
            <a:off x="5326579" y="13869460"/>
            <a:ext cx="10486692" cy="2822364"/>
          </a:xfrm>
          <a:prstGeom prst="cloud">
            <a:avLst/>
          </a:prstGeom>
          <a:solidFill>
            <a:srgbClr val="72B43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Adjust victims and aggressors by: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adding blockage,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shielding victims on the same layer, or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applying 3D shielding.</a:t>
            </a:r>
            <a:endParaRPr b="0" i="0" sz="30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31"/>
          <p:cNvSpPr/>
          <p:nvPr/>
        </p:nvSpPr>
        <p:spPr>
          <a:xfrm>
            <a:off x="13499377" y="11910418"/>
            <a:ext cx="1980000" cy="1068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Timing </a:t>
            </a:r>
            <a:endParaRPr b="0" i="0" sz="3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1"/>
          <p:cNvSpPr/>
          <p:nvPr/>
        </p:nvSpPr>
        <p:spPr>
          <a:xfrm>
            <a:off x="10681269" y="11910671"/>
            <a:ext cx="2509800" cy="1068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Congestion</a:t>
            </a:r>
            <a:endParaRPr b="0" i="0" sz="3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31"/>
          <p:cNvSpPr/>
          <p:nvPr/>
        </p:nvSpPr>
        <p:spPr>
          <a:xfrm>
            <a:off x="9056600" y="17788598"/>
            <a:ext cx="2895600" cy="7695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ECO Routing</a:t>
            </a:r>
            <a:endParaRPr b="0" i="0" sz="3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31"/>
          <p:cNvSpPr/>
          <p:nvPr/>
        </p:nvSpPr>
        <p:spPr>
          <a:xfrm rot="861278">
            <a:off x="14154150" y="13145680"/>
            <a:ext cx="510642" cy="77905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31"/>
          <p:cNvSpPr/>
          <p:nvPr/>
        </p:nvSpPr>
        <p:spPr>
          <a:xfrm>
            <a:off x="11681051" y="13099917"/>
            <a:ext cx="510300" cy="623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31"/>
          <p:cNvSpPr/>
          <p:nvPr/>
        </p:nvSpPr>
        <p:spPr>
          <a:xfrm>
            <a:off x="10249269" y="16991941"/>
            <a:ext cx="510300" cy="623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31"/>
          <p:cNvSpPr/>
          <p:nvPr/>
        </p:nvSpPr>
        <p:spPr>
          <a:xfrm rot="-1511745">
            <a:off x="6658495" y="13011414"/>
            <a:ext cx="510909" cy="961466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1"/>
          <p:cNvSpPr/>
          <p:nvPr/>
        </p:nvSpPr>
        <p:spPr>
          <a:xfrm>
            <a:off x="8991358" y="13099917"/>
            <a:ext cx="510300" cy="6234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1"/>
          <p:cNvSpPr/>
          <p:nvPr/>
        </p:nvSpPr>
        <p:spPr>
          <a:xfrm>
            <a:off x="103025" y="11606031"/>
            <a:ext cx="4640700" cy="7725900"/>
          </a:xfrm>
          <a:prstGeom prst="roundRect">
            <a:avLst>
              <a:gd fmla="val 16667" name="adj"/>
            </a:avLst>
          </a:prstGeom>
          <a:solidFill>
            <a:srgbClr val="B6D7A8"/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1"/>
          <p:cNvSpPr/>
          <p:nvPr/>
        </p:nvSpPr>
        <p:spPr>
          <a:xfrm>
            <a:off x="393885" y="12559758"/>
            <a:ext cx="4036200" cy="623400"/>
          </a:xfrm>
          <a:prstGeom prst="roundRect">
            <a:avLst>
              <a:gd fmla="val 16667" name="adj"/>
            </a:avLst>
          </a:prstGeom>
          <a:solidFill>
            <a:srgbClr val="72B43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Partitioning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1"/>
          <p:cNvSpPr/>
          <p:nvPr/>
        </p:nvSpPr>
        <p:spPr>
          <a:xfrm>
            <a:off x="393885" y="13717060"/>
            <a:ext cx="4036200" cy="623400"/>
          </a:xfrm>
          <a:prstGeom prst="roundRect">
            <a:avLst>
              <a:gd fmla="val 16667" name="adj"/>
            </a:avLst>
          </a:prstGeom>
          <a:solidFill>
            <a:srgbClr val="72B43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Floorplanning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1"/>
          <p:cNvSpPr/>
          <p:nvPr/>
        </p:nvSpPr>
        <p:spPr>
          <a:xfrm>
            <a:off x="393885" y="16169761"/>
            <a:ext cx="4036200" cy="623400"/>
          </a:xfrm>
          <a:prstGeom prst="roundRect">
            <a:avLst>
              <a:gd fmla="val 16667" name="adj"/>
            </a:avLst>
          </a:prstGeom>
          <a:solidFill>
            <a:srgbClr val="72B43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Placement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1"/>
          <p:cNvSpPr/>
          <p:nvPr/>
        </p:nvSpPr>
        <p:spPr>
          <a:xfrm>
            <a:off x="393885" y="14964862"/>
            <a:ext cx="4036200" cy="623400"/>
          </a:xfrm>
          <a:prstGeom prst="roundRect">
            <a:avLst>
              <a:gd fmla="val 16667" name="adj"/>
            </a:avLst>
          </a:prstGeom>
          <a:solidFill>
            <a:srgbClr val="72B43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Clock Tree Synthesis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1"/>
          <p:cNvSpPr/>
          <p:nvPr/>
        </p:nvSpPr>
        <p:spPr>
          <a:xfrm>
            <a:off x="393885" y="17188963"/>
            <a:ext cx="4036200" cy="623400"/>
          </a:xfrm>
          <a:prstGeom prst="roundRect">
            <a:avLst>
              <a:gd fmla="val 16667" name="adj"/>
            </a:avLst>
          </a:prstGeom>
          <a:solidFill>
            <a:srgbClr val="72B43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Signal Routing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1"/>
          <p:cNvSpPr/>
          <p:nvPr/>
        </p:nvSpPr>
        <p:spPr>
          <a:xfrm>
            <a:off x="393885" y="18346264"/>
            <a:ext cx="4036200" cy="623400"/>
          </a:xfrm>
          <a:prstGeom prst="roundRect">
            <a:avLst>
              <a:gd fmla="val 16667" name="adj"/>
            </a:avLst>
          </a:prstGeom>
          <a:solidFill>
            <a:srgbClr val="72B43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Timing Closure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1"/>
          <p:cNvSpPr txBox="1"/>
          <p:nvPr/>
        </p:nvSpPr>
        <p:spPr>
          <a:xfrm>
            <a:off x="544317" y="11695875"/>
            <a:ext cx="36600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Physical Design Flow</a:t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5" name="Google Shape;275;p31"/>
          <p:cNvCxnSpPr>
            <a:stCxn id="268" idx="2"/>
            <a:endCxn id="269" idx="0"/>
          </p:cNvCxnSpPr>
          <p:nvPr/>
        </p:nvCxnSpPr>
        <p:spPr>
          <a:xfrm>
            <a:off x="2411985" y="13183158"/>
            <a:ext cx="0" cy="534000"/>
          </a:xfrm>
          <a:prstGeom prst="straightConnector1">
            <a:avLst/>
          </a:prstGeom>
          <a:noFill/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76" name="Google Shape;276;p31"/>
          <p:cNvCxnSpPr>
            <a:stCxn id="269" idx="2"/>
            <a:endCxn id="270" idx="0"/>
          </p:cNvCxnSpPr>
          <p:nvPr/>
        </p:nvCxnSpPr>
        <p:spPr>
          <a:xfrm>
            <a:off x="2411985" y="14340460"/>
            <a:ext cx="0" cy="1829400"/>
          </a:xfrm>
          <a:prstGeom prst="straightConnector1">
            <a:avLst/>
          </a:prstGeom>
          <a:noFill/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77" name="Google Shape;277;p31"/>
          <p:cNvCxnSpPr>
            <a:endCxn id="272" idx="0"/>
          </p:cNvCxnSpPr>
          <p:nvPr/>
        </p:nvCxnSpPr>
        <p:spPr>
          <a:xfrm>
            <a:off x="2411985" y="16654663"/>
            <a:ext cx="0" cy="534300"/>
          </a:xfrm>
          <a:prstGeom prst="straightConnector1">
            <a:avLst/>
          </a:prstGeom>
          <a:noFill/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78" name="Google Shape;278;p31"/>
          <p:cNvCxnSpPr>
            <a:stCxn id="272" idx="2"/>
            <a:endCxn id="273" idx="0"/>
          </p:cNvCxnSpPr>
          <p:nvPr/>
        </p:nvCxnSpPr>
        <p:spPr>
          <a:xfrm>
            <a:off x="2411985" y="17812363"/>
            <a:ext cx="0" cy="534000"/>
          </a:xfrm>
          <a:prstGeom prst="straightConnector1">
            <a:avLst/>
          </a:prstGeom>
          <a:noFill/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79" name="Google Shape;279;p31"/>
          <p:cNvCxnSpPr/>
          <p:nvPr/>
        </p:nvCxnSpPr>
        <p:spPr>
          <a:xfrm flipH="1">
            <a:off x="2411755" y="15836180"/>
            <a:ext cx="4453800" cy="12978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80" name="Google Shape;280;p31"/>
          <p:cNvCxnSpPr/>
          <p:nvPr/>
        </p:nvCxnSpPr>
        <p:spPr>
          <a:xfrm flipH="1">
            <a:off x="2425448" y="15868116"/>
            <a:ext cx="4392600" cy="24108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81" name="Google Shape;281;p31"/>
          <p:cNvSpPr/>
          <p:nvPr/>
        </p:nvSpPr>
        <p:spPr>
          <a:xfrm>
            <a:off x="8220782" y="11910671"/>
            <a:ext cx="2152500" cy="1068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Coupling</a:t>
            </a:r>
            <a:endParaRPr b="0" i="0" sz="3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31"/>
          <p:cNvSpPr/>
          <p:nvPr/>
        </p:nvSpPr>
        <p:spPr>
          <a:xfrm>
            <a:off x="5402974" y="11866733"/>
            <a:ext cx="2509800" cy="1068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Wire dimensions</a:t>
            </a:r>
            <a:endParaRPr b="0" i="0" sz="3000" u="none" cap="none" strike="noStrike">
              <a:solidFill>
                <a:srgbClr val="43434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31"/>
          <p:cNvSpPr/>
          <p:nvPr/>
        </p:nvSpPr>
        <p:spPr>
          <a:xfrm>
            <a:off x="24547000" y="7571774"/>
            <a:ext cx="4364925" cy="1204200"/>
          </a:xfrm>
          <a:prstGeom prst="flowChartDecision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31"/>
          <p:cNvSpPr txBox="1"/>
          <p:nvPr/>
        </p:nvSpPr>
        <p:spPr>
          <a:xfrm>
            <a:off x="17093825" y="10355036"/>
            <a:ext cx="11105700" cy="1685700"/>
          </a:xfrm>
          <a:prstGeom prst="rect">
            <a:avLst/>
          </a:prstGeom>
          <a:solidFill>
            <a:srgbClr val="72B431"/>
          </a:solidFill>
          <a:ln cap="flat" cmpd="sng" w="9525">
            <a:solidFill>
              <a:srgbClr val="FFFFF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31"/>
          <p:cNvSpPr/>
          <p:nvPr/>
        </p:nvSpPr>
        <p:spPr>
          <a:xfrm>
            <a:off x="25681231" y="10594777"/>
            <a:ext cx="2105700" cy="120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3D shield victim 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31"/>
          <p:cNvSpPr/>
          <p:nvPr/>
        </p:nvSpPr>
        <p:spPr>
          <a:xfrm>
            <a:off x="19919871" y="10619835"/>
            <a:ext cx="2373900" cy="120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Adjust aggressor  layer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31"/>
          <p:cNvSpPr/>
          <p:nvPr/>
        </p:nvSpPr>
        <p:spPr>
          <a:xfrm>
            <a:off x="17418209" y="10594777"/>
            <a:ext cx="2193600" cy="120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Intra-layer shield victim 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1"/>
          <p:cNvSpPr/>
          <p:nvPr/>
        </p:nvSpPr>
        <p:spPr>
          <a:xfrm>
            <a:off x="29933566" y="9048406"/>
            <a:ext cx="1423500" cy="120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No action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31"/>
          <p:cNvSpPr/>
          <p:nvPr/>
        </p:nvSpPr>
        <p:spPr>
          <a:xfrm>
            <a:off x="24547000" y="6035173"/>
            <a:ext cx="4364925" cy="1275000"/>
          </a:xfrm>
          <a:prstGeom prst="flowChartDecision">
            <a:avLst/>
          </a:prstGeom>
          <a:solidFill>
            <a:srgbClr val="274E1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0" name="Google Shape;290;p31"/>
          <p:cNvCxnSpPr>
            <a:stCxn id="289" idx="2"/>
            <a:endCxn id="283" idx="0"/>
          </p:cNvCxnSpPr>
          <p:nvPr/>
        </p:nvCxnSpPr>
        <p:spPr>
          <a:xfrm>
            <a:off x="26729463" y="7310173"/>
            <a:ext cx="0" cy="261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91" name="Google Shape;291;p31"/>
          <p:cNvSpPr/>
          <p:nvPr/>
        </p:nvSpPr>
        <p:spPr>
          <a:xfrm>
            <a:off x="24570700" y="9001199"/>
            <a:ext cx="4317550" cy="1204200"/>
          </a:xfrm>
          <a:prstGeom prst="flowChartDecision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31"/>
          <p:cNvSpPr/>
          <p:nvPr/>
        </p:nvSpPr>
        <p:spPr>
          <a:xfrm>
            <a:off x="19297025" y="9088924"/>
            <a:ext cx="3621275" cy="1068600"/>
          </a:xfrm>
          <a:prstGeom prst="flowChartDecision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31"/>
          <p:cNvSpPr txBox="1"/>
          <p:nvPr/>
        </p:nvSpPr>
        <p:spPr>
          <a:xfrm>
            <a:off x="21125029" y="9987483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Y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4" name="Google Shape;294;p31"/>
          <p:cNvCxnSpPr>
            <a:stCxn id="292" idx="2"/>
            <a:endCxn id="286" idx="0"/>
          </p:cNvCxnSpPr>
          <p:nvPr/>
        </p:nvCxnSpPr>
        <p:spPr>
          <a:xfrm flipH="1">
            <a:off x="21106763" y="10157524"/>
            <a:ext cx="900" cy="462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95" name="Google Shape;295;p31"/>
          <p:cNvSpPr/>
          <p:nvPr/>
        </p:nvSpPr>
        <p:spPr>
          <a:xfrm>
            <a:off x="22601531" y="10591263"/>
            <a:ext cx="2762700" cy="12042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Block track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reroute aggressor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6" name="Google Shape;296;p31"/>
          <p:cNvCxnSpPr>
            <a:stCxn id="288" idx="2"/>
            <a:endCxn id="297" idx="0"/>
          </p:cNvCxnSpPr>
          <p:nvPr/>
        </p:nvCxnSpPr>
        <p:spPr>
          <a:xfrm>
            <a:off x="30645316" y="10252606"/>
            <a:ext cx="0" cy="208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98" name="Google Shape;298;p31"/>
          <p:cNvSpPr/>
          <p:nvPr/>
        </p:nvSpPr>
        <p:spPr>
          <a:xfrm>
            <a:off x="29856625" y="12040822"/>
            <a:ext cx="1577400" cy="623400"/>
          </a:xfrm>
          <a:prstGeom prst="rect">
            <a:avLst/>
          </a:prstGeom>
          <a:solidFill>
            <a:srgbClr val="FF0000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End 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1"/>
          <p:cNvSpPr txBox="1"/>
          <p:nvPr/>
        </p:nvSpPr>
        <p:spPr>
          <a:xfrm>
            <a:off x="19856325" y="9085624"/>
            <a:ext cx="2502600" cy="85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Victim layer congested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31"/>
          <p:cNvSpPr txBox="1"/>
          <p:nvPr/>
        </p:nvSpPr>
        <p:spPr>
          <a:xfrm>
            <a:off x="25304478" y="9098412"/>
            <a:ext cx="27627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Aggressor layer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congested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1" name="Google Shape;301;p31"/>
          <p:cNvCxnSpPr>
            <a:stCxn id="289" idx="3"/>
            <a:endCxn id="288" idx="0"/>
          </p:cNvCxnSpPr>
          <p:nvPr/>
        </p:nvCxnSpPr>
        <p:spPr>
          <a:xfrm>
            <a:off x="28911925" y="6672673"/>
            <a:ext cx="1733400" cy="2375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02" name="Google Shape;302;p31"/>
          <p:cNvSpPr/>
          <p:nvPr/>
        </p:nvSpPr>
        <p:spPr>
          <a:xfrm>
            <a:off x="18050546" y="12414710"/>
            <a:ext cx="2373900" cy="867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Incremental 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Timing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3" name="Google Shape;303;p31"/>
          <p:cNvCxnSpPr>
            <a:stCxn id="302" idx="1"/>
            <a:endCxn id="304" idx="1"/>
          </p:cNvCxnSpPr>
          <p:nvPr/>
        </p:nvCxnSpPr>
        <p:spPr>
          <a:xfrm flipH="1" rot="10800000">
            <a:off x="18050546" y="6672710"/>
            <a:ext cx="1195500" cy="6175800"/>
          </a:xfrm>
          <a:prstGeom prst="bentConnector3">
            <a:avLst>
              <a:gd fmla="val -104429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04" name="Google Shape;304;p31"/>
          <p:cNvSpPr/>
          <p:nvPr/>
        </p:nvSpPr>
        <p:spPr>
          <a:xfrm>
            <a:off x="19246024" y="6238875"/>
            <a:ext cx="3107100" cy="867600"/>
          </a:xfrm>
          <a:prstGeom prst="rect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Timing analysis on routed design</a:t>
            </a:r>
            <a:endParaRPr b="1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31"/>
          <p:cNvSpPr txBox="1"/>
          <p:nvPr/>
        </p:nvSpPr>
        <p:spPr>
          <a:xfrm>
            <a:off x="26698600" y="8645708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N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31"/>
          <p:cNvSpPr txBox="1"/>
          <p:nvPr/>
        </p:nvSpPr>
        <p:spPr>
          <a:xfrm>
            <a:off x="26868916" y="7234741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Y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31"/>
          <p:cNvSpPr txBox="1"/>
          <p:nvPr/>
        </p:nvSpPr>
        <p:spPr>
          <a:xfrm>
            <a:off x="28760514" y="6260063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N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31"/>
          <p:cNvSpPr txBox="1"/>
          <p:nvPr/>
        </p:nvSpPr>
        <p:spPr>
          <a:xfrm>
            <a:off x="26889386" y="9981367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Y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31"/>
          <p:cNvSpPr txBox="1"/>
          <p:nvPr/>
        </p:nvSpPr>
        <p:spPr>
          <a:xfrm>
            <a:off x="18727833" y="9216945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N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1"/>
          <p:cNvSpPr txBox="1"/>
          <p:nvPr/>
        </p:nvSpPr>
        <p:spPr>
          <a:xfrm>
            <a:off x="30678564" y="11556067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N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31"/>
          <p:cNvSpPr txBox="1"/>
          <p:nvPr/>
        </p:nvSpPr>
        <p:spPr>
          <a:xfrm>
            <a:off x="24102129" y="9206570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N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31"/>
          <p:cNvSpPr txBox="1"/>
          <p:nvPr/>
        </p:nvSpPr>
        <p:spPr>
          <a:xfrm>
            <a:off x="24103931" y="7816946"/>
            <a:ext cx="643200" cy="38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latin typeface="Calibri"/>
                <a:ea typeface="Calibri"/>
                <a:cs typeface="Calibri"/>
                <a:sym typeface="Calibri"/>
              </a:rPr>
              <a:t>Y</a:t>
            </a:r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3" name="Google Shape;313;p31"/>
          <p:cNvCxnSpPr>
            <a:stCxn id="304" idx="3"/>
            <a:endCxn id="289" idx="1"/>
          </p:cNvCxnSpPr>
          <p:nvPr/>
        </p:nvCxnSpPr>
        <p:spPr>
          <a:xfrm>
            <a:off x="22353124" y="6672675"/>
            <a:ext cx="2193900" cy="600"/>
          </a:xfrm>
          <a:prstGeom prst="bentConnector3">
            <a:avLst>
              <a:gd fmla="val 50022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14" name="Google Shape;314;p31"/>
          <p:cNvSpPr/>
          <p:nvPr/>
        </p:nvSpPr>
        <p:spPr>
          <a:xfrm>
            <a:off x="21292847" y="12414725"/>
            <a:ext cx="2373900" cy="8676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Reroute Target Nets</a:t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15" name="Google Shape;315;p31"/>
          <p:cNvCxnSpPr>
            <a:stCxn id="292" idx="1"/>
            <a:endCxn id="287" idx="0"/>
          </p:cNvCxnSpPr>
          <p:nvPr/>
        </p:nvCxnSpPr>
        <p:spPr>
          <a:xfrm flipH="1">
            <a:off x="18514925" y="9623224"/>
            <a:ext cx="782100" cy="9717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16" name="Google Shape;316;p31"/>
          <p:cNvCxnSpPr>
            <a:stCxn id="291" idx="2"/>
            <a:endCxn id="285" idx="0"/>
          </p:cNvCxnSpPr>
          <p:nvPr/>
        </p:nvCxnSpPr>
        <p:spPr>
          <a:xfrm flipH="1" rot="-5400000">
            <a:off x="26537025" y="10397849"/>
            <a:ext cx="389400" cy="4500"/>
          </a:xfrm>
          <a:prstGeom prst="bentConnector3">
            <a:avLst>
              <a:gd fmla="val 49997" name="adj1"/>
            </a:avLst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17" name="Google Shape;317;p31"/>
          <p:cNvSpPr/>
          <p:nvPr/>
        </p:nvSpPr>
        <p:spPr>
          <a:xfrm>
            <a:off x="22371889" y="12104574"/>
            <a:ext cx="295200" cy="2412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72B431"/>
          </a:solidFill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8" name="Google Shape;318;p31"/>
          <p:cNvCxnSpPr>
            <a:stCxn id="314" idx="1"/>
            <a:endCxn id="302" idx="3"/>
          </p:cNvCxnSpPr>
          <p:nvPr/>
        </p:nvCxnSpPr>
        <p:spPr>
          <a:xfrm rot="10800000">
            <a:off x="20424347" y="12848525"/>
            <a:ext cx="8685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19" name="Google Shape;319;p31"/>
          <p:cNvCxnSpPr>
            <a:stCxn id="291" idx="1"/>
            <a:endCxn id="295" idx="0"/>
          </p:cNvCxnSpPr>
          <p:nvPr/>
        </p:nvCxnSpPr>
        <p:spPr>
          <a:xfrm flipH="1">
            <a:off x="23983000" y="9603299"/>
            <a:ext cx="587700" cy="9879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0" name="Google Shape;320;p31"/>
          <p:cNvSpPr txBox="1"/>
          <p:nvPr/>
        </p:nvSpPr>
        <p:spPr>
          <a:xfrm>
            <a:off x="25175867" y="7630460"/>
            <a:ext cx="31071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Aggressor/Victim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Same layers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31"/>
          <p:cNvSpPr txBox="1"/>
          <p:nvPr/>
        </p:nvSpPr>
        <p:spPr>
          <a:xfrm>
            <a:off x="25259589" y="6074488"/>
            <a:ext cx="294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Negative slack Xtalk dominated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2" name="Google Shape;322;p31"/>
          <p:cNvCxnSpPr>
            <a:stCxn id="283" idx="1"/>
            <a:endCxn id="292" idx="0"/>
          </p:cNvCxnSpPr>
          <p:nvPr/>
        </p:nvCxnSpPr>
        <p:spPr>
          <a:xfrm flipH="1">
            <a:off x="21107800" y="8173874"/>
            <a:ext cx="3439200" cy="915000"/>
          </a:xfrm>
          <a:prstGeom prst="bent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23" name="Google Shape;323;p31"/>
          <p:cNvCxnSpPr>
            <a:stCxn id="283" idx="2"/>
            <a:endCxn id="291" idx="0"/>
          </p:cNvCxnSpPr>
          <p:nvPr/>
        </p:nvCxnSpPr>
        <p:spPr>
          <a:xfrm>
            <a:off x="26729463" y="8775974"/>
            <a:ext cx="0" cy="225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97" name="Google Shape;297;p31"/>
          <p:cNvSpPr/>
          <p:nvPr/>
        </p:nvSpPr>
        <p:spPr>
          <a:xfrm>
            <a:off x="28486400" y="10460774"/>
            <a:ext cx="4317700" cy="1204200"/>
          </a:xfrm>
          <a:prstGeom prst="flowChartDecision">
            <a:avLst/>
          </a:prstGeom>
          <a:solidFill>
            <a:srgbClr val="274E13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31"/>
          <p:cNvSpPr txBox="1"/>
          <p:nvPr/>
        </p:nvSpPr>
        <p:spPr>
          <a:xfrm>
            <a:off x="29175365" y="10570524"/>
            <a:ext cx="2940000" cy="9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Any action on any path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5" name="Google Shape;325;p31"/>
          <p:cNvCxnSpPr>
            <a:stCxn id="297" idx="2"/>
            <a:endCxn id="298" idx="0"/>
          </p:cNvCxnSpPr>
          <p:nvPr/>
        </p:nvCxnSpPr>
        <p:spPr>
          <a:xfrm>
            <a:off x="30645250" y="11664974"/>
            <a:ext cx="0" cy="375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6" name="Google Shape;326;p31"/>
          <p:cNvSpPr/>
          <p:nvPr/>
        </p:nvSpPr>
        <p:spPr>
          <a:xfrm>
            <a:off x="20010875" y="5393525"/>
            <a:ext cx="1577400" cy="623400"/>
          </a:xfrm>
          <a:prstGeom prst="rect">
            <a:avLst/>
          </a:prstGeom>
          <a:solidFill>
            <a:srgbClr val="4A86E8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Start</a:t>
            </a:r>
            <a:endParaRPr b="0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7" name="Google Shape;327;p31"/>
          <p:cNvCxnSpPr>
            <a:stCxn id="326" idx="2"/>
            <a:endCxn id="304" idx="0"/>
          </p:cNvCxnSpPr>
          <p:nvPr/>
        </p:nvCxnSpPr>
        <p:spPr>
          <a:xfrm>
            <a:off x="20799575" y="6016925"/>
            <a:ext cx="0" cy="2220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descr="https://lh6.googleusercontent.com/-YjQsB68ZSkBwhL9wXQDYeQpn4twQBOOXOtwh936zltoM9yVw1FqShYMuH66PiMaDrkccZPWzZzRVR-zXvg4u--EAkgTZdlsoVKSCSgRoMbHVmxnKGoheZCYuJxv0oXUPdWdsyzfkA" id="328" name="Google Shape;328;p3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580975" y="36242073"/>
            <a:ext cx="3660000" cy="984917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1"/>
          <p:cNvSpPr/>
          <p:nvPr/>
        </p:nvSpPr>
        <p:spPr>
          <a:xfrm>
            <a:off x="11580975" y="35645625"/>
            <a:ext cx="366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Conditions: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1"/>
          <p:cNvSpPr/>
          <p:nvPr/>
        </p:nvSpPr>
        <p:spPr>
          <a:xfrm rot="-5400000">
            <a:off x="2797150" y="31558850"/>
            <a:ext cx="699600" cy="40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31"/>
          <p:cNvSpPr/>
          <p:nvPr/>
        </p:nvSpPr>
        <p:spPr>
          <a:xfrm>
            <a:off x="738175" y="30226900"/>
            <a:ext cx="4230000" cy="1190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00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2" name="Google Shape;332;p31"/>
          <p:cNvCxnSpPr/>
          <p:nvPr/>
        </p:nvCxnSpPr>
        <p:spPr>
          <a:xfrm>
            <a:off x="2412034" y="15559461"/>
            <a:ext cx="0" cy="534300"/>
          </a:xfrm>
          <a:prstGeom prst="straightConnector1">
            <a:avLst/>
          </a:prstGeom>
          <a:noFill/>
          <a:ln cap="flat" cmpd="sng" w="9525">
            <a:solidFill>
              <a:srgbClr val="707276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33" name="Google Shape;333;p31"/>
          <p:cNvSpPr/>
          <p:nvPr/>
        </p:nvSpPr>
        <p:spPr>
          <a:xfrm>
            <a:off x="5233975" y="30226900"/>
            <a:ext cx="3303600" cy="1190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00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1"/>
          <p:cNvSpPr/>
          <p:nvPr/>
        </p:nvSpPr>
        <p:spPr>
          <a:xfrm>
            <a:off x="8815375" y="30226900"/>
            <a:ext cx="6888600" cy="11907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000FF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31"/>
          <p:cNvSpPr/>
          <p:nvPr/>
        </p:nvSpPr>
        <p:spPr>
          <a:xfrm>
            <a:off x="16436400" y="3909100"/>
            <a:ext cx="16358400" cy="1275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</a:rPr>
              <a:t>The Method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31"/>
          <p:cNvSpPr/>
          <p:nvPr/>
        </p:nvSpPr>
        <p:spPr>
          <a:xfrm>
            <a:off x="16486800" y="13586500"/>
            <a:ext cx="16308000" cy="1275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</a:rPr>
              <a:t>Design Impact Handling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31"/>
          <p:cNvSpPr/>
          <p:nvPr/>
        </p:nvSpPr>
        <p:spPr>
          <a:xfrm>
            <a:off x="-16850" y="9984100"/>
            <a:ext cx="16358400" cy="1275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</a:rPr>
              <a:t>Coupling Mitigation Algorithm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31"/>
          <p:cNvSpPr/>
          <p:nvPr/>
        </p:nvSpPr>
        <p:spPr>
          <a:xfrm>
            <a:off x="16496125" y="28521700"/>
            <a:ext cx="16308000" cy="1275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</a:rPr>
              <a:t>Implementation Example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31"/>
          <p:cNvSpPr/>
          <p:nvPr/>
        </p:nvSpPr>
        <p:spPr>
          <a:xfrm>
            <a:off x="-13508" y="28521690"/>
            <a:ext cx="16425300" cy="1275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</a:rPr>
              <a:t>Programmable Algorithm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31"/>
          <p:cNvSpPr/>
          <p:nvPr/>
        </p:nvSpPr>
        <p:spPr>
          <a:xfrm>
            <a:off x="16436400" y="37056100"/>
            <a:ext cx="16358400" cy="1275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lt1"/>
                </a:solidFill>
              </a:rPr>
              <a:t>Summary</a:t>
            </a:r>
            <a:endParaRPr b="1" i="0" sz="6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1" name="Google Shape;341;p3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8498525" y="42901534"/>
            <a:ext cx="4317550" cy="887616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31"/>
          <p:cNvSpPr/>
          <p:nvPr/>
        </p:nvSpPr>
        <p:spPr>
          <a:xfrm>
            <a:off x="19635628" y="23670873"/>
            <a:ext cx="351600" cy="3417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3" name="Google Shape;343;p3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9401200" y="391625"/>
            <a:ext cx="2996999" cy="304803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1"/>
          <p:cNvSpPr/>
          <p:nvPr/>
        </p:nvSpPr>
        <p:spPr>
          <a:xfrm rot="-5400000">
            <a:off x="6530950" y="31558850"/>
            <a:ext cx="699600" cy="40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1"/>
          <p:cNvSpPr/>
          <p:nvPr/>
        </p:nvSpPr>
        <p:spPr>
          <a:xfrm rot="-5400000">
            <a:off x="12779350" y="31558850"/>
            <a:ext cx="699600" cy="40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CU_template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